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2" r:id="rId3"/>
    <p:sldId id="264" r:id="rId4"/>
    <p:sldId id="266" r:id="rId5"/>
    <p:sldId id="267" r:id="rId6"/>
    <p:sldId id="269" r:id="rId7"/>
    <p:sldId id="271" r:id="rId8"/>
    <p:sldId id="274" r:id="rId9"/>
    <p:sldId id="272" r:id="rId10"/>
    <p:sldId id="273" r:id="rId11"/>
    <p:sldId id="270" r:id="rId12"/>
    <p:sldId id="268" r:id="rId13"/>
    <p:sldId id="26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00"/>
    <a:srgbClr val="4EA87D"/>
    <a:srgbClr val="498D6C"/>
    <a:srgbClr val="498D49"/>
    <a:srgbClr val="35A135"/>
    <a:srgbClr val="008000"/>
    <a:srgbClr val="0066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5011" autoAdjust="0"/>
  </p:normalViewPr>
  <p:slideViewPr>
    <p:cSldViewPr snapToGrid="0">
      <p:cViewPr>
        <p:scale>
          <a:sx n="100" d="100"/>
          <a:sy n="100" d="100"/>
        </p:scale>
        <p:origin x="-684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0C2EA-6A76-4808-BD98-52FCF0BAE7D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8E6A-D0CA-416E-8BB6-354D0487A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4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2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3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7538D-E682-4CE9-AA1E-9E02509CBF1E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7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6.jpe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12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jpeg"/><Relationship Id="rId5" Type="http://schemas.microsoft.com/office/2007/relationships/hdphoto" Target="../media/hdphoto4.wdp"/><Relationship Id="rId10" Type="http://schemas.microsoft.com/office/2007/relationships/hdphoto" Target="../media/hdphoto8.wdp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9900" y="1371600"/>
            <a:ext cx="5486400" cy="4978400"/>
            <a:chOff x="1739900" y="1371600"/>
            <a:chExt cx="5486400" cy="4978400"/>
          </a:xfrm>
        </p:grpSpPr>
        <p:sp>
          <p:nvSpPr>
            <p:cNvPr id="2" name="Rectangle 1"/>
            <p:cNvSpPr/>
            <p:nvPr/>
          </p:nvSpPr>
          <p:spPr>
            <a:xfrm>
              <a:off x="1739900" y="1371600"/>
              <a:ext cx="5486400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6" name="Group 2055"/>
            <p:cNvGrpSpPr/>
            <p:nvPr/>
          </p:nvGrpSpPr>
          <p:grpSpPr>
            <a:xfrm>
              <a:off x="1871133" y="1467631"/>
              <a:ext cx="5252156" cy="4744127"/>
              <a:chOff x="1905000" y="1478920"/>
              <a:chExt cx="5252156" cy="4744127"/>
            </a:xfrm>
          </p:grpSpPr>
          <p:pic>
            <p:nvPicPr>
              <p:cNvPr id="2051" name="Picture 3" descr="C:\Users\wea\Desktop\2017-02-10 Tympan A to BTNRH\IMG_7257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9250" l="6583" r="75917">
                            <a14:foregroundMark x1="61333" y1="44500" x2="62833" y2="39250"/>
                            <a14:foregroundMark x1="61083" y1="65250" x2="61167" y2="60875"/>
                            <a14:foregroundMark x1="59167" y1="77750" x2="58833" y2="75125"/>
                            <a14:foregroundMark x1="48167" y1="88125" x2="30250" y2="96000"/>
                            <a14:foregroundMark x1="13000" y1="95250" x2="24500" y2="66625"/>
                            <a14:foregroundMark x1="38417" y1="99250" x2="14417" y2="98125"/>
                            <a14:foregroundMark x1="6583" y1="99250" x2="10500" y2="88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62" r="17953" b="9952"/>
              <a:stretch/>
            </p:blipFill>
            <p:spPr bwMode="auto">
              <a:xfrm>
                <a:off x="2362200" y="1478920"/>
                <a:ext cx="4566356" cy="463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362200" y="1715869"/>
                <a:ext cx="121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Line-In / Mic Jack</a:t>
                </a:r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15000" y="1715869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Headphone Jack</a:t>
                </a:r>
                <a:endParaRPr 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75756" y="1498793"/>
                <a:ext cx="2139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USB to</a:t>
                </a:r>
              </a:p>
              <a:p>
                <a:pPr algn="ctr"/>
                <a:r>
                  <a:rPr lang="en-US" b="1" dirty="0" smtClean="0"/>
                  <a:t>Program/Recharge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590800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05000" y="3385318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Power</a:t>
                </a:r>
              </a:p>
              <a:p>
                <a:pPr algn="ctr"/>
                <a:r>
                  <a:rPr lang="en-US" b="1" dirty="0" smtClean="0"/>
                  <a:t>Switch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81200" y="5410200"/>
                <a:ext cx="121637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 Pot</a:t>
                </a:r>
              </a:p>
              <a:p>
                <a:pPr algn="ctr"/>
                <a:r>
                  <a:rPr lang="en-US" b="1" dirty="0" smtClean="0"/>
                  <a:t>(Volume)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92044" y="4648200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Bluetooth</a:t>
                </a:r>
              </a:p>
              <a:p>
                <a:pPr algn="ctr"/>
                <a:r>
                  <a:rPr lang="en-US" b="1" dirty="0" smtClean="0"/>
                  <a:t>Classic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486400" y="2685365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53189" y="5576716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</a:t>
                </a:r>
              </a:p>
              <a:p>
                <a:pPr algn="ctr"/>
                <a:r>
                  <a:rPr lang="en-US" b="1" dirty="0" smtClean="0"/>
                  <a:t>LEDs</a:t>
                </a:r>
              </a:p>
            </p:txBody>
          </p:sp>
          <p:cxnSp>
            <p:nvCxnSpPr>
              <p:cNvPr id="7" name="Straight Arrow Connector 6"/>
              <p:cNvCxnSpPr>
                <a:stCxn id="9" idx="2"/>
              </p:cNvCxnSpPr>
              <p:nvPr/>
            </p:nvCxnSpPr>
            <p:spPr>
              <a:xfrm flipH="1">
                <a:off x="4608689" y="2145124"/>
                <a:ext cx="36689" cy="6742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3575756" y="2240280"/>
                <a:ext cx="392854" cy="3917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208020" y="3008530"/>
                <a:ext cx="760590" cy="376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3093720" y="3708484"/>
                <a:ext cx="86797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148013" y="5410200"/>
                <a:ext cx="755827" cy="204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4831644" y="5733367"/>
                <a:ext cx="496712" cy="832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4831644" y="5054621"/>
                <a:ext cx="883356" cy="2399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5080000" y="3091786"/>
                <a:ext cx="635000" cy="32530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174544" y="2240280"/>
                <a:ext cx="635000" cy="3505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A/C Hardware</a:t>
            </a:r>
            <a:endParaRPr lang="en-US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6907686" y="3580006"/>
            <a:ext cx="1451958" cy="2409619"/>
            <a:chOff x="7237887" y="3475583"/>
            <a:chExt cx="1451958" cy="2409619"/>
          </a:xfrm>
        </p:grpSpPr>
        <p:pic>
          <p:nvPicPr>
            <p:cNvPr id="2050" name="Picture 2" descr="C:\Users\wea\Desktop\2017-02-10 Tympan A to BTNRH\IMG_725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85" b="81534" l="28756" r="71747">
                          <a14:backgroundMark x1="32333" y1="39326" x2="41417" y2="35206"/>
                          <a14:backgroundMark x1="42833" y1="26841" x2="42500" y2="36829"/>
                          <a14:backgroundMark x1="52250" y1="19850" x2="54167" y2="18976"/>
                          <a14:backgroundMark x1="60250" y1="26841" x2="60250" y2="23970"/>
                          <a14:backgroundMark x1="60250" y1="40574" x2="60500" y2="43446"/>
                          <a14:backgroundMark x1="59417" y1="52185" x2="58583" y2="59176"/>
                          <a14:backgroundMark x1="56667" y1="64919" x2="56917" y2="58302"/>
                          <a14:backgroundMark x1="37833" y1="57928" x2="39250" y2="36829"/>
                          <a14:backgroundMark x1="50500" y1="23720" x2="52917" y2="23720"/>
                          <a14:backgroundMark x1="42417" y1="39326" x2="42500" y2="41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1" t="11620" r="32269" b="18802"/>
            <a:stretch/>
          </p:blipFill>
          <p:spPr bwMode="auto">
            <a:xfrm rot="21361219">
              <a:off x="7237887" y="3956516"/>
              <a:ext cx="1451958" cy="192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242787" y="3475583"/>
              <a:ext cx="1442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Li-Po Battery on 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24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166" y="800100"/>
            <a:ext cx="6318094" cy="800418"/>
          </a:xfrm>
        </p:spPr>
        <p:txBody>
          <a:bodyPr/>
          <a:lstStyle/>
          <a:p>
            <a:r>
              <a:rPr lang="en-US" dirty="0" smtClean="0"/>
              <a:t>Daughter Cards?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96166" y="1881466"/>
            <a:ext cx="1532233" cy="2751343"/>
            <a:chOff x="1096166" y="1881466"/>
            <a:chExt cx="1532233" cy="2751343"/>
          </a:xfrm>
        </p:grpSpPr>
        <p:sp>
          <p:nvSpPr>
            <p:cNvPr id="5" name="Rounded Rectangle 4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4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4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0" name="Rounded Rectangle 681"/>
          <p:cNvSpPr/>
          <p:nvPr/>
        </p:nvSpPr>
        <p:spPr>
          <a:xfrm>
            <a:off x="11459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344066" y="1881466"/>
            <a:ext cx="1532233" cy="2751343"/>
            <a:chOff x="1096166" y="1881466"/>
            <a:chExt cx="1532233" cy="2751343"/>
          </a:xfrm>
        </p:grpSpPr>
        <p:sp>
          <p:nvSpPr>
            <p:cNvPr id="53" name="Rounded Rectangle 52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9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9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2" name="Group 61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8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3" name="Group 62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87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6" name="Group 65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8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7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0" name="Group 69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98" name="Rounded Rectangle 681"/>
          <p:cNvSpPr/>
          <p:nvPr/>
        </p:nvSpPr>
        <p:spPr>
          <a:xfrm>
            <a:off x="33938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5744366" y="1881466"/>
            <a:ext cx="1532233" cy="2751343"/>
            <a:chOff x="1096166" y="1881466"/>
            <a:chExt cx="1532233" cy="2751343"/>
          </a:xfrm>
        </p:grpSpPr>
        <p:sp>
          <p:nvSpPr>
            <p:cNvPr id="100" name="Rounded Rectangle 99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Group 104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9" name="Group 108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3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0" name="Group 109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34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5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3" name="Group 112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4" name="Group 113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7" name="Group 116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1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45" name="Rounded Rectangle 681"/>
          <p:cNvSpPr/>
          <p:nvPr/>
        </p:nvSpPr>
        <p:spPr>
          <a:xfrm>
            <a:off x="57941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4" name="Group 2053"/>
          <p:cNvGrpSpPr/>
          <p:nvPr/>
        </p:nvGrpSpPr>
        <p:grpSpPr>
          <a:xfrm>
            <a:off x="3392679" y="2404461"/>
            <a:ext cx="1485649" cy="607880"/>
            <a:chOff x="3392679" y="2404461"/>
            <a:chExt cx="1485649" cy="607880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3392679" y="2513658"/>
              <a:ext cx="1485649" cy="498683"/>
              <a:chOff x="3395839" y="2484666"/>
              <a:chExt cx="1485649" cy="498683"/>
            </a:xfrm>
          </p:grpSpPr>
          <p:sp>
            <p:nvSpPr>
              <p:cNvPr id="149" name="Rounded Rectangle 148"/>
              <p:cNvSpPr/>
              <p:nvPr/>
            </p:nvSpPr>
            <p:spPr>
              <a:xfrm>
                <a:off x="3395839" y="2484666"/>
                <a:ext cx="1485649" cy="498683"/>
              </a:xfrm>
              <a:prstGeom prst="roundRect">
                <a:avLst/>
              </a:prstGeom>
              <a:solidFill>
                <a:srgbClr val="4EA87D"/>
              </a:solidFill>
              <a:ln>
                <a:solidFill>
                  <a:srgbClr val="006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5588" y="2523663"/>
                <a:ext cx="109538" cy="420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215" y="2523663"/>
                <a:ext cx="109538" cy="420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49" name="Rounded Rectangle 2048"/>
            <p:cNvSpPr/>
            <p:nvPr/>
          </p:nvSpPr>
          <p:spPr>
            <a:xfrm>
              <a:off x="3652362" y="2544934"/>
              <a:ext cx="218190" cy="4206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/>
            <p:cNvSpPr/>
            <p:nvPr/>
          </p:nvSpPr>
          <p:spPr>
            <a:xfrm>
              <a:off x="3682795" y="2676616"/>
              <a:ext cx="157324" cy="1573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/>
            <p:cNvSpPr/>
            <p:nvPr/>
          </p:nvSpPr>
          <p:spPr>
            <a:xfrm>
              <a:off x="4045458" y="2404461"/>
              <a:ext cx="520192" cy="52019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600" dirty="0" smtClean="0">
                  <a:solidFill>
                    <a:schemeClr val="tx1"/>
                  </a:solidFill>
                </a:rPr>
                <a:t>3.3V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053" name="Rounded Rectangle 2052"/>
            <p:cNvSpPr/>
            <p:nvPr/>
          </p:nvSpPr>
          <p:spPr>
            <a:xfrm>
              <a:off x="3979645" y="2634722"/>
              <a:ext cx="659733" cy="31533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Rounded Rectangle 105"/>
          <p:cNvSpPr/>
          <p:nvPr/>
        </p:nvSpPr>
        <p:spPr>
          <a:xfrm>
            <a:off x="5796704" y="1944806"/>
            <a:ext cx="1485649" cy="2688003"/>
          </a:xfrm>
          <a:custGeom>
            <a:avLst/>
            <a:gdLst/>
            <a:ahLst/>
            <a:cxnLst/>
            <a:rect l="l" t="t" r="r" b="b"/>
            <a:pathLst>
              <a:path w="1485649" h="2688003">
                <a:moveTo>
                  <a:pt x="381109" y="0"/>
                </a:moveTo>
                <a:lnTo>
                  <a:pt x="1104542" y="0"/>
                </a:lnTo>
                <a:cubicBezTo>
                  <a:pt x="1191382" y="0"/>
                  <a:pt x="1261780" y="70398"/>
                  <a:pt x="1261780" y="157238"/>
                </a:cubicBezTo>
                <a:lnTo>
                  <a:pt x="1261780" y="546356"/>
                </a:lnTo>
                <a:lnTo>
                  <a:pt x="1402534" y="546356"/>
                </a:lnTo>
                <a:cubicBezTo>
                  <a:pt x="1448437" y="546356"/>
                  <a:pt x="1485649" y="583568"/>
                  <a:pt x="1485649" y="629471"/>
                </a:cubicBezTo>
                <a:lnTo>
                  <a:pt x="1485649" y="961924"/>
                </a:lnTo>
                <a:cubicBezTo>
                  <a:pt x="1485649" y="1007827"/>
                  <a:pt x="1448437" y="1045039"/>
                  <a:pt x="1402534" y="1045039"/>
                </a:cubicBezTo>
                <a:lnTo>
                  <a:pt x="1267508" y="1045039"/>
                </a:lnTo>
                <a:lnTo>
                  <a:pt x="1267508" y="1463503"/>
                </a:lnTo>
                <a:lnTo>
                  <a:pt x="1075514" y="1463503"/>
                </a:lnTo>
                <a:cubicBezTo>
                  <a:pt x="1034612" y="1463503"/>
                  <a:pt x="1001455" y="1496660"/>
                  <a:pt x="1001455" y="1537562"/>
                </a:cubicBezTo>
                <a:lnTo>
                  <a:pt x="1001455" y="1833788"/>
                </a:lnTo>
                <a:cubicBezTo>
                  <a:pt x="1001455" y="1874690"/>
                  <a:pt x="1034612" y="1907847"/>
                  <a:pt x="1075514" y="1907847"/>
                </a:cubicBezTo>
                <a:lnTo>
                  <a:pt x="1485649" y="1907847"/>
                </a:lnTo>
                <a:lnTo>
                  <a:pt x="1485649" y="2367457"/>
                </a:lnTo>
                <a:lnTo>
                  <a:pt x="977151" y="2367457"/>
                </a:lnTo>
                <a:lnTo>
                  <a:pt x="977151" y="2601078"/>
                </a:lnTo>
                <a:cubicBezTo>
                  <a:pt x="977151" y="2649085"/>
                  <a:pt x="938233" y="2688003"/>
                  <a:pt x="890226" y="2688003"/>
                </a:cubicBezTo>
                <a:lnTo>
                  <a:pt x="455903" y="2688003"/>
                </a:lnTo>
                <a:cubicBezTo>
                  <a:pt x="407896" y="2688003"/>
                  <a:pt x="368978" y="2649085"/>
                  <a:pt x="368978" y="2601078"/>
                </a:cubicBezTo>
                <a:lnTo>
                  <a:pt x="368978" y="2367457"/>
                </a:lnTo>
                <a:lnTo>
                  <a:pt x="213620" y="2367457"/>
                </a:lnTo>
                <a:cubicBezTo>
                  <a:pt x="216652" y="2360598"/>
                  <a:pt x="218141" y="2353003"/>
                  <a:pt x="218141" y="2345060"/>
                </a:cubicBezTo>
                <a:lnTo>
                  <a:pt x="218141" y="1907847"/>
                </a:lnTo>
                <a:lnTo>
                  <a:pt x="410133" y="1907847"/>
                </a:lnTo>
                <a:cubicBezTo>
                  <a:pt x="451035" y="1907847"/>
                  <a:pt x="484192" y="1874690"/>
                  <a:pt x="484192" y="1833788"/>
                </a:cubicBezTo>
                <a:lnTo>
                  <a:pt x="484192" y="1537562"/>
                </a:lnTo>
                <a:cubicBezTo>
                  <a:pt x="484192" y="1496660"/>
                  <a:pt x="451035" y="1463503"/>
                  <a:pt x="410133" y="1463503"/>
                </a:cubicBezTo>
                <a:lnTo>
                  <a:pt x="218141" y="1463503"/>
                </a:lnTo>
                <a:lnTo>
                  <a:pt x="218141" y="1045039"/>
                </a:lnTo>
                <a:lnTo>
                  <a:pt x="83115" y="1045039"/>
                </a:lnTo>
                <a:cubicBezTo>
                  <a:pt x="37212" y="1045039"/>
                  <a:pt x="0" y="1007827"/>
                  <a:pt x="0" y="961924"/>
                </a:cubicBezTo>
                <a:lnTo>
                  <a:pt x="0" y="629471"/>
                </a:lnTo>
                <a:cubicBezTo>
                  <a:pt x="0" y="583568"/>
                  <a:pt x="37212" y="546356"/>
                  <a:pt x="83115" y="546356"/>
                </a:cubicBezTo>
                <a:lnTo>
                  <a:pt x="223871" y="546356"/>
                </a:lnTo>
                <a:lnTo>
                  <a:pt x="223871" y="157238"/>
                </a:lnTo>
                <a:cubicBezTo>
                  <a:pt x="223871" y="70398"/>
                  <a:pt x="294269" y="0"/>
                  <a:pt x="381109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95" y="2544823"/>
            <a:ext cx="109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51" y="2544823"/>
            <a:ext cx="109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5" name="Group 2054"/>
          <p:cNvGrpSpPr/>
          <p:nvPr/>
        </p:nvGrpSpPr>
        <p:grpSpPr>
          <a:xfrm>
            <a:off x="6221580" y="4376829"/>
            <a:ext cx="501775" cy="210344"/>
            <a:chOff x="3803607" y="4376829"/>
            <a:chExt cx="501775" cy="210344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803607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901666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5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999725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6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97784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7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195844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6" name="Rectangle 2055"/>
          <p:cNvSpPr/>
          <p:nvPr/>
        </p:nvSpPr>
        <p:spPr>
          <a:xfrm>
            <a:off x="6358856" y="2684236"/>
            <a:ext cx="377619" cy="3776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" b="23188" l="3644" r="97571">
                        <a14:foregroundMark x1="19433" y1="20934" x2="18219" y2="2093"/>
                        <a14:foregroundMark x1="8097" y1="16425" x2="14170" y2="17069"/>
                        <a14:foregroundMark x1="27935" y1="10145" x2="18623" y2="9501"/>
                        <a14:foregroundMark x1="6883" y1="7890" x2="18623" y2="7890"/>
                        <a14:foregroundMark x1="70850" y1="8213" x2="79757" y2="8213"/>
                        <a14:foregroundMark x1="91093" y1="10145" x2="82186" y2="9662"/>
                        <a14:foregroundMark x1="70850" y1="16586" x2="82591" y2="16425"/>
                        <a14:foregroundMark x1="81377" y1="16747" x2="81377" y2="2899"/>
                        <a14:foregroundMark x1="81377" y1="2415" x2="81377" y2="2415"/>
                        <a14:foregroundMark x1="87854" y1="16425" x2="87854" y2="4509"/>
                        <a14:backgroundMark x1="31984" y1="4992" x2="34413" y2="23833"/>
                        <a14:backgroundMark x1="63968" y1="19968" x2="66397" y2="2576"/>
                        <a14:backgroundMark x1="90283" y1="12077" x2="91903" y2="20290"/>
                        <a14:backgroundMark x1="92713" y1="8374" x2="93522" y2="5958"/>
                        <a14:backgroundMark x1="70850" y1="14815" x2="70445" y2="9823"/>
                        <a14:backgroundMark x1="70445" y1="6441" x2="64777" y2="6280"/>
                        <a14:backgroundMark x1="13360" y1="20290" x2="9717" y2="20290"/>
                        <a14:backgroundMark x1="72874" y1="14332" x2="72470" y2="10145"/>
                        <a14:backgroundMark x1="72065" y1="6602" x2="70040" y2="5958"/>
                        <a14:backgroundMark x1="7692" y1="15137" x2="7692" y2="1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27" t="2020" r="6954" b="77183"/>
          <a:stretch/>
        </p:blipFill>
        <p:spPr bwMode="auto">
          <a:xfrm>
            <a:off x="6608929" y="1860139"/>
            <a:ext cx="387455" cy="7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" b="23188" l="3644" r="97571">
                        <a14:foregroundMark x1="19433" y1="20934" x2="18219" y2="2093"/>
                        <a14:foregroundMark x1="8097" y1="16425" x2="14170" y2="17069"/>
                        <a14:foregroundMark x1="27935" y1="10145" x2="18623" y2="9501"/>
                        <a14:foregroundMark x1="6883" y1="7890" x2="18623" y2="7890"/>
                        <a14:foregroundMark x1="70850" y1="8213" x2="79757" y2="8213"/>
                        <a14:foregroundMark x1="91093" y1="10145" x2="82186" y2="9662"/>
                        <a14:foregroundMark x1="70850" y1="16586" x2="82591" y2="16425"/>
                        <a14:foregroundMark x1="81377" y1="16747" x2="81377" y2="2899"/>
                        <a14:foregroundMark x1="81377" y1="2415" x2="81377" y2="2415"/>
                        <a14:foregroundMark x1="87854" y1="16425" x2="87854" y2="4509"/>
                        <a14:backgroundMark x1="31984" y1="4992" x2="34413" y2="23833"/>
                        <a14:backgroundMark x1="63968" y1="19968" x2="66397" y2="2576"/>
                        <a14:backgroundMark x1="90283" y1="12077" x2="91903" y2="20290"/>
                        <a14:backgroundMark x1="92713" y1="8374" x2="93522" y2="5958"/>
                        <a14:backgroundMark x1="70850" y1="14815" x2="70445" y2="9823"/>
                        <a14:backgroundMark x1="70445" y1="6441" x2="64777" y2="6280"/>
                        <a14:backgroundMark x1="13360" y1="20290" x2="9717" y2="20290"/>
                        <a14:backgroundMark x1="72874" y1="14332" x2="72470" y2="10145"/>
                        <a14:backgroundMark x1="72065" y1="6602" x2="70040" y2="5958"/>
                        <a14:backgroundMark x1="7692" y1="15137" x2="7692" y2="1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0" t="2020" r="69451" b="77183"/>
          <a:stretch/>
        </p:blipFill>
        <p:spPr bwMode="auto">
          <a:xfrm>
            <a:off x="6080505" y="1860139"/>
            <a:ext cx="387455" cy="7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7" name="TextBox 2056"/>
          <p:cNvSpPr txBox="1"/>
          <p:nvPr/>
        </p:nvSpPr>
        <p:spPr>
          <a:xfrm>
            <a:off x="3199238" y="4844534"/>
            <a:ext cx="192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Fancy Microphone</a:t>
            </a:r>
          </a:p>
          <a:p>
            <a:r>
              <a:rPr lang="en-US" dirty="0" smtClean="0"/>
              <a:t>(with Battery Bias)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5665096" y="4844534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Second AIC</a:t>
            </a:r>
          </a:p>
          <a:p>
            <a:pPr algn="ctr"/>
            <a:r>
              <a:rPr lang="en-US" dirty="0" smtClean="0"/>
              <a:t>(4-channel sound!)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6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5995973" y="1975449"/>
            <a:ext cx="1497042" cy="362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78526" y="2370896"/>
            <a:ext cx="782704" cy="252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470400" y="3786996"/>
            <a:ext cx="640080" cy="806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1457864" y="1975449"/>
            <a:ext cx="1544128" cy="3623094"/>
            <a:chOff x="1457864" y="1975449"/>
            <a:chExt cx="1544128" cy="3623094"/>
          </a:xfrm>
        </p:grpSpPr>
        <p:sp>
          <p:nvSpPr>
            <p:cNvPr id="80" name="Rectangle 79"/>
            <p:cNvSpPr/>
            <p:nvPr/>
          </p:nvSpPr>
          <p:spPr>
            <a:xfrm>
              <a:off x="1481407" y="1975449"/>
              <a:ext cx="1497042" cy="36230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9" t="4333" r="11279" b="2513"/>
            <a:stretch/>
          </p:blipFill>
          <p:spPr bwMode="auto">
            <a:xfrm>
              <a:off x="1457864" y="1975449"/>
              <a:ext cx="1544128" cy="3623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Rectangle 105"/>
            <p:cNvSpPr/>
            <p:nvPr/>
          </p:nvSpPr>
          <p:spPr>
            <a:xfrm>
              <a:off x="1481407" y="1975449"/>
              <a:ext cx="1497042" cy="3623094"/>
            </a:xfrm>
            <a:custGeom>
              <a:avLst/>
              <a:gdLst/>
              <a:ahLst/>
              <a:cxnLst/>
              <a:rect l="l" t="t" r="r" b="b"/>
              <a:pathLst>
                <a:path w="1497042" h="3623094">
                  <a:moveTo>
                    <a:pt x="338614" y="3364061"/>
                  </a:moveTo>
                  <a:cubicBezTo>
                    <a:pt x="322755" y="3364061"/>
                    <a:pt x="309899" y="3376917"/>
                    <a:pt x="309899" y="3392776"/>
                  </a:cubicBezTo>
                  <a:lnTo>
                    <a:pt x="309899" y="3507635"/>
                  </a:lnTo>
                  <a:cubicBezTo>
                    <a:pt x="309899" y="3523494"/>
                    <a:pt x="322755" y="3536350"/>
                    <a:pt x="338614" y="3536350"/>
                  </a:cubicBezTo>
                  <a:lnTo>
                    <a:pt x="1125411" y="3536350"/>
                  </a:lnTo>
                  <a:cubicBezTo>
                    <a:pt x="1141270" y="3536350"/>
                    <a:pt x="1154126" y="3523494"/>
                    <a:pt x="1154126" y="3507635"/>
                  </a:cubicBezTo>
                  <a:lnTo>
                    <a:pt x="1154126" y="3392776"/>
                  </a:lnTo>
                  <a:cubicBezTo>
                    <a:pt x="1154126" y="3376917"/>
                    <a:pt x="1141270" y="3364061"/>
                    <a:pt x="1125411" y="3364061"/>
                  </a:cubicBezTo>
                  <a:close/>
                  <a:moveTo>
                    <a:pt x="446374" y="1739301"/>
                  </a:moveTo>
                  <a:lnTo>
                    <a:pt x="446374" y="2837851"/>
                  </a:lnTo>
                  <a:lnTo>
                    <a:pt x="1050668" y="2837851"/>
                  </a:lnTo>
                  <a:lnTo>
                    <a:pt x="1050668" y="1739301"/>
                  </a:lnTo>
                  <a:close/>
                  <a:moveTo>
                    <a:pt x="1153640" y="958251"/>
                  </a:moveTo>
                  <a:cubicBezTo>
                    <a:pt x="1138443" y="958251"/>
                    <a:pt x="1126123" y="970571"/>
                    <a:pt x="1126123" y="985768"/>
                  </a:cubicBezTo>
                  <a:lnTo>
                    <a:pt x="1126123" y="1095834"/>
                  </a:lnTo>
                  <a:cubicBezTo>
                    <a:pt x="1126123" y="1111031"/>
                    <a:pt x="1138443" y="1123351"/>
                    <a:pt x="1153640" y="1123351"/>
                  </a:cubicBezTo>
                  <a:lnTo>
                    <a:pt x="1380504" y="1123351"/>
                  </a:lnTo>
                  <a:cubicBezTo>
                    <a:pt x="1395701" y="1123351"/>
                    <a:pt x="1408021" y="1111031"/>
                    <a:pt x="1408021" y="1095834"/>
                  </a:cubicBezTo>
                  <a:lnTo>
                    <a:pt x="1408021" y="985768"/>
                  </a:lnTo>
                  <a:cubicBezTo>
                    <a:pt x="1408021" y="970571"/>
                    <a:pt x="1395701" y="958251"/>
                    <a:pt x="1380504" y="958251"/>
                  </a:cubicBezTo>
                  <a:close/>
                  <a:moveTo>
                    <a:pt x="130042" y="958251"/>
                  </a:moveTo>
                  <a:cubicBezTo>
                    <a:pt x="114845" y="958251"/>
                    <a:pt x="102525" y="970571"/>
                    <a:pt x="102525" y="985768"/>
                  </a:cubicBezTo>
                  <a:lnTo>
                    <a:pt x="102525" y="1095834"/>
                  </a:lnTo>
                  <a:cubicBezTo>
                    <a:pt x="102525" y="1111031"/>
                    <a:pt x="114845" y="1123351"/>
                    <a:pt x="130042" y="1123351"/>
                  </a:cubicBezTo>
                  <a:lnTo>
                    <a:pt x="356906" y="1123351"/>
                  </a:lnTo>
                  <a:cubicBezTo>
                    <a:pt x="372103" y="1123351"/>
                    <a:pt x="384423" y="1111031"/>
                    <a:pt x="384423" y="1095834"/>
                  </a:cubicBezTo>
                  <a:lnTo>
                    <a:pt x="384423" y="985768"/>
                  </a:lnTo>
                  <a:cubicBezTo>
                    <a:pt x="384423" y="970571"/>
                    <a:pt x="372103" y="958251"/>
                    <a:pt x="356906" y="958251"/>
                  </a:cubicBezTo>
                  <a:close/>
                  <a:moveTo>
                    <a:pt x="471252" y="395447"/>
                  </a:moveTo>
                  <a:lnTo>
                    <a:pt x="471252" y="710601"/>
                  </a:lnTo>
                  <a:lnTo>
                    <a:pt x="1025790" y="710601"/>
                  </a:lnTo>
                  <a:lnTo>
                    <a:pt x="1025790" y="395447"/>
                  </a:lnTo>
                  <a:close/>
                  <a:moveTo>
                    <a:pt x="671527" y="129577"/>
                  </a:moveTo>
                  <a:cubicBezTo>
                    <a:pt x="607086" y="129577"/>
                    <a:pt x="554846" y="181817"/>
                    <a:pt x="554846" y="246258"/>
                  </a:cubicBezTo>
                  <a:cubicBezTo>
                    <a:pt x="554846" y="310699"/>
                    <a:pt x="607086" y="362939"/>
                    <a:pt x="671527" y="362939"/>
                  </a:cubicBezTo>
                  <a:lnTo>
                    <a:pt x="825515" y="362939"/>
                  </a:lnTo>
                  <a:cubicBezTo>
                    <a:pt x="889956" y="362939"/>
                    <a:pt x="942196" y="310699"/>
                    <a:pt x="942196" y="246258"/>
                  </a:cubicBezTo>
                  <a:cubicBezTo>
                    <a:pt x="942196" y="181817"/>
                    <a:pt x="889956" y="129577"/>
                    <a:pt x="825515" y="129577"/>
                  </a:cubicBezTo>
                  <a:close/>
                  <a:moveTo>
                    <a:pt x="0" y="0"/>
                  </a:moveTo>
                  <a:lnTo>
                    <a:pt x="1497042" y="0"/>
                  </a:lnTo>
                  <a:lnTo>
                    <a:pt x="1497042" y="3623094"/>
                  </a:lnTo>
                  <a:lnTo>
                    <a:pt x="0" y="3623094"/>
                  </a:lnTo>
                  <a:lnTo>
                    <a:pt x="0" y="3313023"/>
                  </a:lnTo>
                  <a:lnTo>
                    <a:pt x="406503" y="3313023"/>
                  </a:lnTo>
                  <a:cubicBezTo>
                    <a:pt x="450242" y="3313023"/>
                    <a:pt x="485700" y="3277565"/>
                    <a:pt x="485700" y="3233826"/>
                  </a:cubicBezTo>
                  <a:lnTo>
                    <a:pt x="485700" y="2917048"/>
                  </a:lnTo>
                  <a:cubicBezTo>
                    <a:pt x="485700" y="2873309"/>
                    <a:pt x="450242" y="2837851"/>
                    <a:pt x="406503" y="2837851"/>
                  </a:cubicBezTo>
                  <a:lnTo>
                    <a:pt x="343402" y="2837851"/>
                  </a:lnTo>
                  <a:lnTo>
                    <a:pt x="347216" y="2818959"/>
                  </a:lnTo>
                  <a:lnTo>
                    <a:pt x="347216" y="2417515"/>
                  </a:lnTo>
                  <a:cubicBezTo>
                    <a:pt x="347216" y="2362085"/>
                    <a:pt x="302282" y="2317151"/>
                    <a:pt x="246852" y="2317151"/>
                  </a:cubicBezTo>
                  <a:lnTo>
                    <a:pt x="0" y="2317151"/>
                  </a:lnTo>
                  <a:lnTo>
                    <a:pt x="0" y="1637701"/>
                  </a:lnTo>
                  <a:lnTo>
                    <a:pt x="64805" y="1637701"/>
                  </a:lnTo>
                  <a:cubicBezTo>
                    <a:pt x="111566" y="1637701"/>
                    <a:pt x="149473" y="1599794"/>
                    <a:pt x="149473" y="1553033"/>
                  </a:cubicBezTo>
                  <a:lnTo>
                    <a:pt x="149473" y="1214369"/>
                  </a:lnTo>
                  <a:cubicBezTo>
                    <a:pt x="149473" y="1167608"/>
                    <a:pt x="111566" y="1129701"/>
                    <a:pt x="64805" y="1129701"/>
                  </a:cubicBezTo>
                  <a:lnTo>
                    <a:pt x="0" y="112970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466850" y="1975449"/>
              <a:ext cx="1535142" cy="939201"/>
              <a:chOff x="1406072" y="1975449"/>
              <a:chExt cx="1565139" cy="939201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406072" y="1975449"/>
                <a:ext cx="523336" cy="939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494782" y="1975449"/>
                <a:ext cx="476429" cy="939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838576" y="2370896"/>
              <a:ext cx="1163416" cy="2523876"/>
            </a:xfrm>
            <a:custGeom>
              <a:avLst/>
              <a:gdLst/>
              <a:ahLst/>
              <a:cxnLst/>
              <a:rect l="l" t="t" r="r" b="b"/>
              <a:pathLst>
                <a:path w="1163416" h="2523876">
                  <a:moveTo>
                    <a:pt x="0" y="0"/>
                  </a:moveTo>
                  <a:lnTo>
                    <a:pt x="198996" y="0"/>
                  </a:lnTo>
                  <a:cubicBezTo>
                    <a:pt x="195754" y="6740"/>
                    <a:pt x="194056" y="14303"/>
                    <a:pt x="194056" y="22262"/>
                  </a:cubicBezTo>
                  <a:lnTo>
                    <a:pt x="194056" y="241334"/>
                  </a:lnTo>
                  <a:cubicBezTo>
                    <a:pt x="194056" y="271583"/>
                    <a:pt x="218577" y="296104"/>
                    <a:pt x="248826" y="296104"/>
                  </a:cubicBezTo>
                  <a:lnTo>
                    <a:pt x="542670" y="296104"/>
                  </a:lnTo>
                  <a:cubicBezTo>
                    <a:pt x="572919" y="296104"/>
                    <a:pt x="597440" y="271583"/>
                    <a:pt x="597440" y="241334"/>
                  </a:cubicBezTo>
                  <a:lnTo>
                    <a:pt x="597440" y="22262"/>
                  </a:lnTo>
                  <a:cubicBezTo>
                    <a:pt x="597440" y="14303"/>
                    <a:pt x="595742" y="6740"/>
                    <a:pt x="592500" y="0"/>
                  </a:cubicBezTo>
                  <a:lnTo>
                    <a:pt x="782704" y="0"/>
                  </a:lnTo>
                  <a:lnTo>
                    <a:pt x="782704" y="1416100"/>
                  </a:lnTo>
                  <a:lnTo>
                    <a:pt x="1051490" y="1416100"/>
                  </a:lnTo>
                  <a:cubicBezTo>
                    <a:pt x="1113305" y="1416100"/>
                    <a:pt x="1163416" y="1466211"/>
                    <a:pt x="1163416" y="1528026"/>
                  </a:cubicBezTo>
                  <a:lnTo>
                    <a:pt x="1163416" y="2110864"/>
                  </a:lnTo>
                  <a:cubicBezTo>
                    <a:pt x="1163416" y="2172679"/>
                    <a:pt x="1113305" y="2222790"/>
                    <a:pt x="1051490" y="2222790"/>
                  </a:cubicBezTo>
                  <a:lnTo>
                    <a:pt x="782704" y="2222790"/>
                  </a:lnTo>
                  <a:lnTo>
                    <a:pt x="782704" y="2523876"/>
                  </a:lnTo>
                  <a:lnTo>
                    <a:pt x="682374" y="2523876"/>
                  </a:lnTo>
                  <a:lnTo>
                    <a:pt x="682374" y="1739436"/>
                  </a:lnTo>
                  <a:cubicBezTo>
                    <a:pt x="682374" y="1686669"/>
                    <a:pt x="639597" y="1643892"/>
                    <a:pt x="586830" y="1643892"/>
                  </a:cubicBezTo>
                  <a:lnTo>
                    <a:pt x="204666" y="1643892"/>
                  </a:lnTo>
                  <a:cubicBezTo>
                    <a:pt x="151899" y="1643892"/>
                    <a:pt x="109122" y="1686669"/>
                    <a:pt x="109122" y="1739436"/>
                  </a:cubicBezTo>
                  <a:lnTo>
                    <a:pt x="109122" y="2523876"/>
                  </a:lnTo>
                  <a:lnTo>
                    <a:pt x="0" y="252387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404496" y="2105026"/>
            <a:ext cx="1999498" cy="3406773"/>
            <a:chOff x="5404496" y="2105026"/>
            <a:chExt cx="1999498" cy="3406773"/>
          </a:xfrm>
        </p:grpSpPr>
        <p:sp>
          <p:nvSpPr>
            <p:cNvPr id="19" name="Rounded Rectangle 18"/>
            <p:cNvSpPr/>
            <p:nvPr/>
          </p:nvSpPr>
          <p:spPr>
            <a:xfrm>
              <a:off x="5740723" y="4813300"/>
              <a:ext cx="740950" cy="475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05872" y="5339510"/>
              <a:ext cx="844227" cy="1722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602239" y="4292600"/>
              <a:ext cx="740950" cy="602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404496" y="3105150"/>
              <a:ext cx="740950" cy="508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098498" y="2933700"/>
              <a:ext cx="281898" cy="165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550819" y="2105026"/>
              <a:ext cx="387350" cy="23336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122096" y="2933700"/>
              <a:ext cx="281898" cy="165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42347" y="3714750"/>
              <a:ext cx="604294" cy="1098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67225" y="2370896"/>
              <a:ext cx="554538" cy="3151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38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2734" y="1113918"/>
            <a:ext cx="2732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2000mA-hr: 2.4” x 1.4” x 0.3”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1200mA-hr: 2.4” x 1.3” x 0.2”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578094" y="2215914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31558" y="2215914"/>
            <a:ext cx="133502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1565" y="2215912"/>
            <a:ext cx="142646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(0.3” thick)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4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-6175"/>
            <a:ext cx="8001000" cy="1143000"/>
          </a:xfrm>
        </p:spPr>
        <p:txBody>
          <a:bodyPr/>
          <a:lstStyle/>
          <a:p>
            <a:r>
              <a:rPr lang="en-US" dirty="0" smtClean="0"/>
              <a:t>Hardware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133" y="1016000"/>
            <a:ext cx="5342467" cy="557106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Processor</a:t>
            </a:r>
          </a:p>
          <a:p>
            <a:pPr lvl="1"/>
            <a:r>
              <a:rPr lang="en-US" dirty="0" smtClean="0"/>
              <a:t>NXP MK66F (ARM Cortex M4F Core)</a:t>
            </a:r>
          </a:p>
          <a:p>
            <a:pPr lvl="1"/>
            <a:r>
              <a:rPr lang="en-US" dirty="0" smtClean="0"/>
              <a:t>180 MHz with Floating-Point Unit</a:t>
            </a:r>
          </a:p>
          <a:p>
            <a:r>
              <a:rPr lang="en-US" b="1" dirty="0" smtClean="0"/>
              <a:t>Analog-Digital</a:t>
            </a:r>
          </a:p>
          <a:p>
            <a:pPr lvl="1"/>
            <a:r>
              <a:rPr lang="en-US" dirty="0" smtClean="0"/>
              <a:t>Texas Instruments TLV320AIC3106, stereo ADC and DAC</a:t>
            </a:r>
          </a:p>
          <a:p>
            <a:pPr lvl="1"/>
            <a:r>
              <a:rPr lang="en-US" dirty="0" smtClean="0"/>
              <a:t>32/24/20/16-bit configurable (93 dB SNR)</a:t>
            </a:r>
          </a:p>
          <a:p>
            <a:pPr lvl="1"/>
            <a:r>
              <a:rPr lang="en-US" dirty="0" smtClean="0"/>
              <a:t>Low-noise, software-controllable gain on inputs</a:t>
            </a:r>
          </a:p>
          <a:p>
            <a:pPr lvl="1"/>
            <a:r>
              <a:rPr lang="en-US" dirty="0" smtClean="0"/>
              <a:t>Software-controllable microphone bias</a:t>
            </a:r>
          </a:p>
          <a:p>
            <a:pPr lvl="1"/>
            <a:r>
              <a:rPr lang="en-US" dirty="0" smtClean="0"/>
              <a:t>Software-controllable headphone amplifier</a:t>
            </a:r>
          </a:p>
          <a:p>
            <a:r>
              <a:rPr lang="en-US" b="1" dirty="0" smtClean="0"/>
              <a:t>Data Interfaces</a:t>
            </a:r>
          </a:p>
          <a:p>
            <a:pPr lvl="1"/>
            <a:r>
              <a:rPr lang="en-US" dirty="0" smtClean="0"/>
              <a:t>USB Serial, USB Audio, USB HID</a:t>
            </a:r>
          </a:p>
          <a:p>
            <a:pPr lvl="1"/>
            <a:r>
              <a:rPr lang="en-US" dirty="0" smtClean="0"/>
              <a:t>Bluetooth Classic</a:t>
            </a:r>
          </a:p>
          <a:p>
            <a:pPr lvl="1"/>
            <a:r>
              <a:rPr lang="en-US" dirty="0" smtClean="0"/>
              <a:t>SD Card</a:t>
            </a:r>
          </a:p>
          <a:p>
            <a:pPr lvl="1"/>
            <a:r>
              <a:rPr lang="en-US" dirty="0" smtClean="0"/>
              <a:t>Digital microphone port</a:t>
            </a:r>
          </a:p>
          <a:p>
            <a:r>
              <a:rPr lang="en-US" b="1" dirty="0" smtClean="0"/>
              <a:t>Power</a:t>
            </a:r>
          </a:p>
          <a:p>
            <a:pPr lvl="1"/>
            <a:r>
              <a:rPr lang="en-US" dirty="0" smtClean="0"/>
              <a:t>Draws about 100 mA @ 3.7V.</a:t>
            </a:r>
          </a:p>
          <a:p>
            <a:pPr lvl="1"/>
            <a:r>
              <a:rPr lang="en-US" dirty="0" smtClean="0"/>
              <a:t>Power from USB</a:t>
            </a:r>
            <a:r>
              <a:rPr lang="en-US" dirty="0"/>
              <a:t> </a:t>
            </a:r>
            <a:r>
              <a:rPr lang="en-US" dirty="0" smtClean="0"/>
              <a:t>or Li-Po Battery</a:t>
            </a:r>
          </a:p>
          <a:p>
            <a:pPr lvl="1"/>
            <a:r>
              <a:rPr lang="en-US" dirty="0" smtClean="0"/>
              <a:t>On-board recharging from USB (with indicators)</a:t>
            </a:r>
          </a:p>
          <a:p>
            <a:r>
              <a:rPr lang="en-US" b="1" dirty="0" smtClean="0"/>
              <a:t>Programming</a:t>
            </a:r>
          </a:p>
          <a:p>
            <a:pPr lvl="1"/>
            <a:r>
              <a:rPr lang="en-US" dirty="0" smtClean="0"/>
              <a:t>Reprogram via USB.  Program in C/C++.</a:t>
            </a:r>
          </a:p>
          <a:p>
            <a:pPr lvl="1"/>
            <a:r>
              <a:rPr lang="en-US" dirty="0" smtClean="0"/>
              <a:t>Free, open-source toolchain</a:t>
            </a:r>
          </a:p>
          <a:p>
            <a:r>
              <a:rPr lang="en-US" b="1" dirty="0" smtClean="0"/>
              <a:t>User Interaction</a:t>
            </a:r>
          </a:p>
          <a:p>
            <a:pPr lvl="1"/>
            <a:r>
              <a:rPr lang="en-US" dirty="0" smtClean="0"/>
              <a:t>Potentiometer, LEDs, Bluetooth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 descr="C:\Users\wea\Desktop\2017-02-10 Tympan A to BTNRH\IMG_7303-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r="11211"/>
          <a:stretch/>
        </p:blipFill>
        <p:spPr bwMode="auto">
          <a:xfrm>
            <a:off x="508000" y="1016000"/>
            <a:ext cx="2594742" cy="55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2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E,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Primary Goal: Smaller</a:t>
            </a:r>
          </a:p>
          <a:p>
            <a:pPr lvl="1"/>
            <a:r>
              <a:rPr lang="en-US" dirty="0" smtClean="0"/>
              <a:t>Secondary Goals: Lower cost, more attractive, BLE, better microphones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Integrate Teensy into </a:t>
            </a:r>
            <a:r>
              <a:rPr lang="en-US" dirty="0" err="1" smtClean="0"/>
              <a:t>Tympan</a:t>
            </a:r>
            <a:r>
              <a:rPr lang="en-US" dirty="0" smtClean="0"/>
              <a:t> Board, Swap BT Module, Shrink PCB Size, Possibly Change Mics</a:t>
            </a:r>
          </a:p>
          <a:p>
            <a:pPr lvl="1"/>
            <a:r>
              <a:rPr lang="en-US" dirty="0" smtClean="0"/>
              <a:t>Unknowns: Which BLE Module, Which Mics</a:t>
            </a:r>
          </a:p>
        </p:txBody>
      </p:sp>
    </p:spTree>
    <p:extLst>
      <p:ext uri="{BB962C8B-B14F-4D97-AF65-F5344CB8AC3E}">
        <p14:creationId xmlns:p14="http://schemas.microsoft.com/office/powerpoint/2010/main" val="234829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6219149" y="2949886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05990" y="2950681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2261615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2273868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402665" y="217103"/>
            <a:ext cx="273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2000mA-hr: 2.4” x 1.4” x 0.3”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2244572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5719360" y="4242377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6251052" y="3630431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37271"/>
          <a:stretch/>
        </p:blipFill>
        <p:spPr bwMode="auto">
          <a:xfrm>
            <a:off x="6688766" y="3501249"/>
            <a:ext cx="546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0208" r="30082" b="3919"/>
          <a:stretch/>
        </p:blipFill>
        <p:spPr bwMode="auto">
          <a:xfrm rot="5400000">
            <a:off x="5639966" y="5088063"/>
            <a:ext cx="289022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5227219" y="3171828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5453873" y="2973541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6572142" y="2972746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624215" y="379493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79041" r="64268" b="11893"/>
          <a:stretch/>
        </p:blipFill>
        <p:spPr bwMode="auto">
          <a:xfrm>
            <a:off x="4678157" y="4978549"/>
            <a:ext cx="411480" cy="3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5882983" y="5127410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4705990" y="4757281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5243094" y="458784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4683914" y="4258484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4728586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5779990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712139" y="3501249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 flipH="1">
            <a:off x="6132928" y="2683812"/>
            <a:ext cx="1579211" cy="838526"/>
            <a:chOff x="7087206" y="3530275"/>
            <a:chExt cx="1579211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>
              <a:off x="7087206" y="353027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>
              <a:off x="8165863" y="3569672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1" r="57636" b="-2"/>
          <a:stretch/>
        </p:blipFill>
        <p:spPr bwMode="auto">
          <a:xfrm rot="5400000">
            <a:off x="5949646" y="4665110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1669" r="30082" b="3919"/>
          <a:stretch/>
        </p:blipFill>
        <p:spPr bwMode="auto">
          <a:xfrm rot="5400000">
            <a:off x="5009606" y="5116484"/>
            <a:ext cx="289022" cy="17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5451" r="207" b="-2"/>
          <a:stretch/>
        </p:blipFill>
        <p:spPr bwMode="auto">
          <a:xfrm rot="5400000">
            <a:off x="5807653" y="4665111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01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>
            <a:off x="152569" y="3804655"/>
            <a:ext cx="1493299" cy="838526"/>
            <a:chOff x="1862413" y="3804655"/>
            <a:chExt cx="1493299" cy="838526"/>
          </a:xfrm>
        </p:grpSpPr>
        <p:pic>
          <p:nvPicPr>
            <p:cNvPr id="1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6135" y="0"/>
            <a:ext cx="4397865" cy="85883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669280" y="2014097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-96370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-84117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-113413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6270969" y="3802259"/>
            <a:ext cx="1853665" cy="2221589"/>
            <a:chOff x="14949" y="3840370"/>
            <a:chExt cx="1853665" cy="2221589"/>
          </a:xfrm>
        </p:grpSpPr>
        <p:sp>
          <p:nvSpPr>
            <p:cNvPr id="76" name="Rounded Rectangle 75"/>
            <p:cNvSpPr/>
            <p:nvPr/>
          </p:nvSpPr>
          <p:spPr>
            <a:xfrm>
              <a:off x="660660" y="3840370"/>
              <a:ext cx="562242" cy="3995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281127" y="4252624"/>
              <a:ext cx="587487" cy="275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206757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537686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 flipH="1">
              <a:off x="14949" y="4252624"/>
              <a:ext cx="587487" cy="275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 flipH="1">
              <a:off x="14949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 flipH="1">
              <a:off x="14949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145372" y="3910841"/>
            <a:ext cx="1592818" cy="2582212"/>
          </a:xfrm>
          <a:prstGeom prst="roundRect">
            <a:avLst>
              <a:gd name="adj" fmla="val 111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36799" y="3979019"/>
            <a:ext cx="1409964" cy="2446422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212019" y="5633268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4" t="75710" r="60270" b="20231"/>
          <a:stretch/>
        </p:blipFill>
        <p:spPr bwMode="auto">
          <a:xfrm>
            <a:off x="213687" y="6212687"/>
            <a:ext cx="307014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1926014" y="3979019"/>
            <a:ext cx="1409964" cy="2381250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1945697" y="4652022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1394309" y="4542718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128360" y="4524425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188059" y="4989393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30761" y="4252624"/>
            <a:ext cx="1406420" cy="277346"/>
            <a:chOff x="4709534" y="3523133"/>
            <a:chExt cx="1406420" cy="277346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4709534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5779990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862413" y="3814180"/>
            <a:ext cx="1493299" cy="838526"/>
            <a:chOff x="1862413" y="3804655"/>
            <a:chExt cx="1493299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1229855" y="5171825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1387869" y="4794870"/>
            <a:ext cx="307089" cy="196379"/>
            <a:chOff x="5823295" y="4257346"/>
            <a:chExt cx="307089" cy="1963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49646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42034"/>
          <a:stretch/>
        </p:blipFill>
        <p:spPr bwMode="auto">
          <a:xfrm>
            <a:off x="741581" y="4532045"/>
            <a:ext cx="546100" cy="100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2396435" y="4270515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262" y="6493053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205935" y="6493053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</a:t>
            </a:r>
            <a:endParaRPr lang="en-US" dirty="0"/>
          </a:p>
        </p:txBody>
      </p:sp>
      <p:pic>
        <p:nvPicPr>
          <p:cNvPr id="45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739739" y="5651992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072692" y="4964675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7" t="52800" r="15457" b="34846"/>
          <a:stretch/>
        </p:blipFill>
        <p:spPr bwMode="auto">
          <a:xfrm rot="5400000" flipV="1">
            <a:off x="2923862" y="4568664"/>
            <a:ext cx="301391" cy="4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901191" y="6493053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 (Ick!)</a:t>
            </a:r>
            <a:endParaRPr lang="en-US" dirty="0"/>
          </a:p>
        </p:txBody>
      </p:sp>
      <p:pic>
        <p:nvPicPr>
          <p:cNvPr id="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0" t="75710" r="33689" b="20231"/>
          <a:stretch/>
        </p:blipFill>
        <p:spPr bwMode="auto">
          <a:xfrm>
            <a:off x="1372489" y="6212687"/>
            <a:ext cx="266700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378206" y="3976494"/>
            <a:ext cx="480858" cy="324386"/>
            <a:chOff x="2378206" y="3976494"/>
            <a:chExt cx="480858" cy="324386"/>
          </a:xfrm>
        </p:grpSpPr>
        <p:pic>
          <p:nvPicPr>
            <p:cNvPr id="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08320" y="3986019"/>
            <a:ext cx="480858" cy="324386"/>
            <a:chOff x="2378206" y="3976494"/>
            <a:chExt cx="480858" cy="324386"/>
          </a:xfrm>
        </p:grpSpPr>
        <p:pic>
          <p:nvPicPr>
            <p:cNvPr id="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1" t="57966" r="44425" b="37271"/>
          <a:stretch/>
        </p:blipFill>
        <p:spPr bwMode="auto">
          <a:xfrm rot="5400000">
            <a:off x="1211734" y="5830005"/>
            <a:ext cx="248539" cy="18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6510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7846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929933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ounded Rectangle 113"/>
          <p:cNvSpPr/>
          <p:nvPr/>
        </p:nvSpPr>
        <p:spPr>
          <a:xfrm>
            <a:off x="3563781" y="3910841"/>
            <a:ext cx="1592818" cy="2582212"/>
          </a:xfrm>
          <a:custGeom>
            <a:avLst/>
            <a:gdLst/>
            <a:ahLst/>
            <a:cxnLst/>
            <a:rect l="l" t="t" r="r" b="b"/>
            <a:pathLst>
              <a:path w="1592818" h="2582212">
                <a:moveTo>
                  <a:pt x="177567" y="0"/>
                </a:moveTo>
                <a:lnTo>
                  <a:pt x="515288" y="0"/>
                </a:lnTo>
                <a:lnTo>
                  <a:pt x="515288" y="262498"/>
                </a:lnTo>
                <a:cubicBezTo>
                  <a:pt x="515288" y="299277"/>
                  <a:pt x="545104" y="329093"/>
                  <a:pt x="581883" y="329093"/>
                </a:cubicBezTo>
                <a:lnTo>
                  <a:pt x="1010935" y="329093"/>
                </a:lnTo>
                <a:cubicBezTo>
                  <a:pt x="1047714" y="329093"/>
                  <a:pt x="1077530" y="299277"/>
                  <a:pt x="1077530" y="262498"/>
                </a:cubicBezTo>
                <a:lnTo>
                  <a:pt x="1077530" y="0"/>
                </a:lnTo>
                <a:lnTo>
                  <a:pt x="1415251" y="0"/>
                </a:lnTo>
                <a:cubicBezTo>
                  <a:pt x="1513319" y="0"/>
                  <a:pt x="1592818" y="79499"/>
                  <a:pt x="1592818" y="177567"/>
                </a:cubicBezTo>
                <a:lnTo>
                  <a:pt x="1592818" y="341783"/>
                </a:lnTo>
                <a:lnTo>
                  <a:pt x="1181606" y="341783"/>
                </a:lnTo>
                <a:cubicBezTo>
                  <a:pt x="1156283" y="341783"/>
                  <a:pt x="1135755" y="362311"/>
                  <a:pt x="1135755" y="387634"/>
                </a:cubicBezTo>
                <a:lnTo>
                  <a:pt x="1135755" y="571033"/>
                </a:lnTo>
                <a:cubicBezTo>
                  <a:pt x="1135755" y="596356"/>
                  <a:pt x="1156283" y="616884"/>
                  <a:pt x="1181606" y="616884"/>
                </a:cubicBezTo>
                <a:lnTo>
                  <a:pt x="1392314" y="616884"/>
                </a:lnTo>
                <a:lnTo>
                  <a:pt x="1392314" y="1695495"/>
                </a:lnTo>
                <a:lnTo>
                  <a:pt x="1137324" y="1695495"/>
                </a:lnTo>
                <a:cubicBezTo>
                  <a:pt x="1095384" y="1695495"/>
                  <a:pt x="1061385" y="1729494"/>
                  <a:pt x="1061385" y="1771434"/>
                </a:cubicBezTo>
                <a:lnTo>
                  <a:pt x="1061385" y="2075179"/>
                </a:lnTo>
                <a:cubicBezTo>
                  <a:pt x="1061385" y="2117119"/>
                  <a:pt x="1095384" y="2151118"/>
                  <a:pt x="1137324" y="2151118"/>
                </a:cubicBezTo>
                <a:lnTo>
                  <a:pt x="1592818" y="2151118"/>
                </a:lnTo>
                <a:lnTo>
                  <a:pt x="1592818" y="2404645"/>
                </a:lnTo>
                <a:cubicBezTo>
                  <a:pt x="1592818" y="2502713"/>
                  <a:pt x="1513319" y="2582212"/>
                  <a:pt x="1415251" y="2582212"/>
                </a:cubicBezTo>
                <a:lnTo>
                  <a:pt x="177567" y="2582212"/>
                </a:lnTo>
                <a:cubicBezTo>
                  <a:pt x="79499" y="2582212"/>
                  <a:pt x="0" y="2502713"/>
                  <a:pt x="0" y="2404645"/>
                </a:cubicBezTo>
                <a:lnTo>
                  <a:pt x="0" y="2151118"/>
                </a:lnTo>
                <a:lnTo>
                  <a:pt x="455495" y="2151118"/>
                </a:lnTo>
                <a:cubicBezTo>
                  <a:pt x="497435" y="2151118"/>
                  <a:pt x="531434" y="2117119"/>
                  <a:pt x="531434" y="2075179"/>
                </a:cubicBezTo>
                <a:lnTo>
                  <a:pt x="531434" y="1771434"/>
                </a:lnTo>
                <a:cubicBezTo>
                  <a:pt x="531434" y="1729494"/>
                  <a:pt x="497435" y="1695495"/>
                  <a:pt x="455495" y="1695495"/>
                </a:cubicBezTo>
                <a:lnTo>
                  <a:pt x="200505" y="1695495"/>
                </a:lnTo>
                <a:lnTo>
                  <a:pt x="200505" y="616884"/>
                </a:lnTo>
                <a:lnTo>
                  <a:pt x="411213" y="616884"/>
                </a:lnTo>
                <a:cubicBezTo>
                  <a:pt x="436536" y="616884"/>
                  <a:pt x="457064" y="596356"/>
                  <a:pt x="457064" y="571033"/>
                </a:cubicBezTo>
                <a:lnTo>
                  <a:pt x="457064" y="387634"/>
                </a:lnTo>
                <a:cubicBezTo>
                  <a:pt x="457064" y="362311"/>
                  <a:pt x="436536" y="341783"/>
                  <a:pt x="411213" y="341783"/>
                </a:cubicBezTo>
                <a:lnTo>
                  <a:pt x="0" y="341783"/>
                </a:lnTo>
                <a:lnTo>
                  <a:pt x="0" y="177567"/>
                </a:lnTo>
                <a:cubicBezTo>
                  <a:pt x="0" y="79499"/>
                  <a:pt x="79499" y="0"/>
                  <a:pt x="177567" y="0"/>
                </a:cubicBezTo>
                <a:close/>
              </a:path>
            </a:pathLst>
          </a:custGeom>
          <a:solidFill>
            <a:srgbClr val="0066FF"/>
          </a:solidFill>
          <a:ln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222698" y="56510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ounded Rectangle 335"/>
          <p:cNvSpPr/>
          <p:nvPr/>
        </p:nvSpPr>
        <p:spPr>
          <a:xfrm>
            <a:off x="4312881" y="3429878"/>
            <a:ext cx="1485649" cy="2688005"/>
          </a:xfrm>
          <a:prstGeom prst="roundRect">
            <a:avLst>
              <a:gd name="adj" fmla="val 947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 flipH="1">
            <a:off x="445280" y="3349288"/>
            <a:ext cx="915879" cy="787389"/>
            <a:chOff x="4531197" y="3349288"/>
            <a:chExt cx="915879" cy="787389"/>
          </a:xfrm>
        </p:grpSpPr>
        <p:pic>
          <p:nvPicPr>
            <p:cNvPr id="13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Rounded Rectangle 88"/>
          <p:cNvSpPr/>
          <p:nvPr/>
        </p:nvSpPr>
        <p:spPr>
          <a:xfrm>
            <a:off x="1784462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2546854" y="487556"/>
            <a:ext cx="1493299" cy="838526"/>
            <a:chOff x="1862413" y="3804655"/>
            <a:chExt cx="1493299" cy="838526"/>
          </a:xfrm>
        </p:grpSpPr>
        <p:pic>
          <p:nvPicPr>
            <p:cNvPr id="1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ounded Rectangle 47"/>
          <p:cNvSpPr/>
          <p:nvPr/>
        </p:nvSpPr>
        <p:spPr>
          <a:xfrm>
            <a:off x="2539657" y="593742"/>
            <a:ext cx="1592818" cy="2582212"/>
          </a:xfrm>
          <a:prstGeom prst="roundRect">
            <a:avLst>
              <a:gd name="adj" fmla="val 111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631084" y="661920"/>
            <a:ext cx="1409964" cy="2446422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2606304" y="2316169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4" t="75710" r="60270" b="20231"/>
          <a:stretch/>
        </p:blipFill>
        <p:spPr bwMode="auto">
          <a:xfrm>
            <a:off x="2607972" y="2895588"/>
            <a:ext cx="307014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4320299" y="661920"/>
            <a:ext cx="1409964" cy="2381250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4339982" y="1334923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2522645" y="1274001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2582344" y="1738969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4256698" y="497081"/>
            <a:ext cx="1493299" cy="838526"/>
            <a:chOff x="1862413" y="3804655"/>
            <a:chExt cx="1493299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3624140" y="1854726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3782154" y="1477771"/>
            <a:ext cx="307089" cy="196379"/>
            <a:chOff x="5823295" y="4257346"/>
            <a:chExt cx="307089" cy="1963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49646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42034"/>
          <a:stretch/>
        </p:blipFill>
        <p:spPr bwMode="auto">
          <a:xfrm>
            <a:off x="3135866" y="1214946"/>
            <a:ext cx="546100" cy="100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4790720" y="953416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3134024" y="2334893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66977" y="1647576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7" t="52800" r="15457" b="34846"/>
          <a:stretch/>
        </p:blipFill>
        <p:spPr bwMode="auto">
          <a:xfrm rot="5400000" flipV="1">
            <a:off x="5318147" y="1251565"/>
            <a:ext cx="301391" cy="4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0" t="75710" r="33689" b="20231"/>
          <a:stretch/>
        </p:blipFill>
        <p:spPr bwMode="auto">
          <a:xfrm>
            <a:off x="3766774" y="2895588"/>
            <a:ext cx="266700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772491" y="659395"/>
            <a:ext cx="480858" cy="324386"/>
            <a:chOff x="2378206" y="3976494"/>
            <a:chExt cx="480858" cy="324386"/>
          </a:xfrm>
        </p:grpSpPr>
        <p:pic>
          <p:nvPicPr>
            <p:cNvPr id="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3102605" y="668920"/>
            <a:ext cx="480858" cy="324386"/>
            <a:chOff x="2378206" y="3976494"/>
            <a:chExt cx="480858" cy="324386"/>
          </a:xfrm>
        </p:grpSpPr>
        <p:pic>
          <p:nvPicPr>
            <p:cNvPr id="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1" t="57966" r="44425" b="37271"/>
          <a:stretch/>
        </p:blipFill>
        <p:spPr bwMode="auto">
          <a:xfrm rot="5400000">
            <a:off x="3606019" y="2512906"/>
            <a:ext cx="248539" cy="18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3339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4675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612834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616983" y="23339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rot="10800000">
            <a:off x="2660307" y="1151801"/>
            <a:ext cx="392240" cy="110704"/>
            <a:chOff x="1486415" y="1908595"/>
            <a:chExt cx="392240" cy="110704"/>
          </a:xfrm>
        </p:grpSpPr>
        <p:pic>
          <p:nvPicPr>
            <p:cNvPr id="6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58618" b="43702"/>
            <a:stretch/>
          </p:blipFill>
          <p:spPr bwMode="auto">
            <a:xfrm rot="10800000">
              <a:off x="1486415" y="1908596"/>
              <a:ext cx="294760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 rot="10800000">
              <a:off x="1778310" y="1908595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3639226" y="1151801"/>
            <a:ext cx="392240" cy="110704"/>
            <a:chOff x="1486415" y="1908595"/>
            <a:chExt cx="392240" cy="110704"/>
          </a:xfrm>
        </p:grpSpPr>
        <p:pic>
          <p:nvPicPr>
            <p:cNvPr id="7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58618" b="43702"/>
            <a:stretch/>
          </p:blipFill>
          <p:spPr bwMode="auto">
            <a:xfrm rot="10800000">
              <a:off x="1486415" y="1908596"/>
              <a:ext cx="294760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 rot="10800000">
              <a:off x="1778310" y="1908595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28017" r="66301" b="66290"/>
          <a:stretch/>
        </p:blipFill>
        <p:spPr bwMode="auto">
          <a:xfrm>
            <a:off x="2667424" y="943304"/>
            <a:ext cx="293585" cy="22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28017" r="66301" b="66290"/>
          <a:stretch/>
        </p:blipFill>
        <p:spPr bwMode="auto">
          <a:xfrm rot="10800000" flipV="1">
            <a:off x="3737335" y="943304"/>
            <a:ext cx="293585" cy="22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6089691" y="531694"/>
            <a:ext cx="1853667" cy="2221589"/>
            <a:chOff x="14947" y="3840370"/>
            <a:chExt cx="1853667" cy="2221589"/>
          </a:xfrm>
        </p:grpSpPr>
        <p:sp>
          <p:nvSpPr>
            <p:cNvPr id="82" name="Rounded Rectangle 81"/>
            <p:cNvSpPr/>
            <p:nvPr/>
          </p:nvSpPr>
          <p:spPr>
            <a:xfrm>
              <a:off x="660660" y="3840370"/>
              <a:ext cx="562242" cy="3995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206757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537686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flipH="1">
              <a:off x="14947" y="4252624"/>
              <a:ext cx="587487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flipH="1">
              <a:off x="14949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flipH="1">
              <a:off x="14949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/>
            <p:cNvSpPr/>
            <p:nvPr/>
          </p:nvSpPr>
          <p:spPr>
            <a:xfrm flipH="1">
              <a:off x="1281127" y="4252624"/>
              <a:ext cx="587487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31505" y="3349288"/>
            <a:ext cx="915879" cy="787389"/>
            <a:chOff x="4531197" y="3349288"/>
            <a:chExt cx="915879" cy="78738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795803" y="3504465"/>
            <a:ext cx="1363004" cy="2547460"/>
            <a:chOff x="4337990" y="3504465"/>
            <a:chExt cx="1363004" cy="2547460"/>
          </a:xfrm>
        </p:grpSpPr>
        <p:pic>
          <p:nvPicPr>
            <p:cNvPr id="10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4" name="Rounded Rectangle 123"/>
          <p:cNvSpPr/>
          <p:nvPr/>
        </p:nvSpPr>
        <p:spPr>
          <a:xfrm flipH="1">
            <a:off x="198238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/>
          <p:cNvGrpSpPr/>
          <p:nvPr/>
        </p:nvGrpSpPr>
        <p:grpSpPr>
          <a:xfrm flipH="1">
            <a:off x="233857" y="3504465"/>
            <a:ext cx="1363004" cy="2547460"/>
            <a:chOff x="4337990" y="3504465"/>
            <a:chExt cx="1363004" cy="2547460"/>
          </a:xfrm>
        </p:grpSpPr>
        <p:pic>
          <p:nvPicPr>
            <p:cNvPr id="13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175691" y="5293190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92032" y="425864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167917" y="4722663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1257603" y="4827440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6664" r="35669" b="41152"/>
          <a:stretch/>
        </p:blipFill>
        <p:spPr bwMode="auto">
          <a:xfrm>
            <a:off x="698775" y="4371967"/>
            <a:ext cx="546100" cy="86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718651" y="532461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186370" y="5310970"/>
            <a:ext cx="435964" cy="444354"/>
            <a:chOff x="1186370" y="5310970"/>
            <a:chExt cx="435964" cy="444354"/>
          </a:xfrm>
        </p:grpSpPr>
        <p:pic>
          <p:nvPicPr>
            <p:cNvPr id="14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1" t="57966" r="44425" b="37271"/>
            <a:stretch/>
          </p:blipFill>
          <p:spPr bwMode="auto">
            <a:xfrm rot="5400000">
              <a:off x="1175406" y="5489927"/>
              <a:ext cx="248539" cy="185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3109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4445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589855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186370" y="53109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6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2847209" y="5456146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/>
          <p:cNvGrpSpPr/>
          <p:nvPr/>
        </p:nvGrpSpPr>
        <p:grpSpPr>
          <a:xfrm>
            <a:off x="219285" y="3799675"/>
            <a:ext cx="1371159" cy="331901"/>
            <a:chOff x="2373882" y="3723475"/>
            <a:chExt cx="1371159" cy="331901"/>
          </a:xfrm>
        </p:grpSpPr>
        <p:grpSp>
          <p:nvGrpSpPr>
            <p:cNvPr id="181" name="Group 180"/>
            <p:cNvGrpSpPr/>
            <p:nvPr/>
          </p:nvGrpSpPr>
          <p:grpSpPr>
            <a:xfrm rot="10800000">
              <a:off x="2373882" y="3944672"/>
              <a:ext cx="303952" cy="110704"/>
              <a:chOff x="1574703" y="1908595"/>
              <a:chExt cx="303952" cy="110704"/>
            </a:xfrm>
          </p:grpSpPr>
          <p:pic>
            <p:nvPicPr>
              <p:cNvPr id="1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2" name="Group 181"/>
            <p:cNvGrpSpPr/>
            <p:nvPr/>
          </p:nvGrpSpPr>
          <p:grpSpPr>
            <a:xfrm>
              <a:off x="3448685" y="3944672"/>
              <a:ext cx="296356" cy="110703"/>
              <a:chOff x="1582299" y="1908595"/>
              <a:chExt cx="296356" cy="110703"/>
            </a:xfrm>
          </p:grpSpPr>
          <p:pic>
            <p:nvPicPr>
              <p:cNvPr id="1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28017" r="66301" b="66290"/>
            <a:stretch/>
          </p:blipFill>
          <p:spPr bwMode="auto">
            <a:xfrm>
              <a:off x="2380999" y="3723475"/>
              <a:ext cx="293585" cy="22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28017" r="66301" b="66290"/>
            <a:stretch/>
          </p:blipFill>
          <p:spPr bwMode="auto">
            <a:xfrm rot="10800000" flipV="1">
              <a:off x="3450910" y="3723475"/>
              <a:ext cx="293585" cy="22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5646"/>
          <a:stretch/>
        </p:blipFill>
        <p:spPr bwMode="auto">
          <a:xfrm rot="5400000" flipV="1">
            <a:off x="2147643" y="5707278"/>
            <a:ext cx="249180" cy="43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" name="Rectangle 160"/>
          <p:cNvSpPr/>
          <p:nvPr/>
        </p:nvSpPr>
        <p:spPr>
          <a:xfrm>
            <a:off x="1906077" y="4391483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162953" y="4004164"/>
            <a:ext cx="914872" cy="493713"/>
            <a:chOff x="4705140" y="4004164"/>
            <a:chExt cx="914872" cy="493713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10"/>
            <a:stretch/>
          </p:blipFill>
          <p:spPr bwMode="auto">
            <a:xfrm rot="16200000">
              <a:off x="4767304" y="3942000"/>
              <a:ext cx="493713" cy="618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1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" t="60604" r="22613" b="-777"/>
            <a:stretch/>
          </p:blipFill>
          <p:spPr bwMode="auto">
            <a:xfrm rot="16200000">
              <a:off x="5246548" y="4120932"/>
              <a:ext cx="379591" cy="367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7" name="Group 166"/>
          <p:cNvGrpSpPr/>
          <p:nvPr/>
        </p:nvGrpSpPr>
        <p:grpSpPr>
          <a:xfrm>
            <a:off x="1802075" y="4020872"/>
            <a:ext cx="1371159" cy="110704"/>
            <a:chOff x="2373882" y="3944672"/>
            <a:chExt cx="1371159" cy="110704"/>
          </a:xfrm>
        </p:grpSpPr>
        <p:grpSp>
          <p:nvGrpSpPr>
            <p:cNvPr id="168" name="Group 167"/>
            <p:cNvGrpSpPr/>
            <p:nvPr/>
          </p:nvGrpSpPr>
          <p:grpSpPr>
            <a:xfrm rot="10800000">
              <a:off x="2373882" y="3944672"/>
              <a:ext cx="392240" cy="110704"/>
              <a:chOff x="1486415" y="1908595"/>
              <a:chExt cx="392240" cy="110704"/>
            </a:xfrm>
          </p:grpSpPr>
          <p:pic>
            <p:nvPicPr>
              <p:cNvPr id="17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58618" b="43702"/>
              <a:stretch/>
            </p:blipFill>
            <p:spPr bwMode="auto">
              <a:xfrm rot="10800000">
                <a:off x="1486415" y="1908596"/>
                <a:ext cx="294760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/>
            <p:cNvGrpSpPr/>
            <p:nvPr/>
          </p:nvGrpSpPr>
          <p:grpSpPr>
            <a:xfrm>
              <a:off x="3352801" y="3944672"/>
              <a:ext cx="392240" cy="110704"/>
              <a:chOff x="1486415" y="1908595"/>
              <a:chExt cx="392240" cy="110704"/>
            </a:xfrm>
          </p:grpSpPr>
          <p:pic>
            <p:nvPicPr>
              <p:cNvPr id="17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58618" b="43702"/>
              <a:stretch/>
            </p:blipFill>
            <p:spPr bwMode="auto">
              <a:xfrm rot="10800000">
                <a:off x="1486415" y="1908596"/>
                <a:ext cx="294760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2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47" t="53731" r="16967" b="39209"/>
          <a:stretch/>
        </p:blipFill>
        <p:spPr bwMode="auto">
          <a:xfrm rot="16200000" flipH="1" flipV="1">
            <a:off x="479940" y="5806985"/>
            <a:ext cx="223044" cy="27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1805419" y="4251021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Group 141"/>
          <p:cNvGrpSpPr/>
          <p:nvPr/>
        </p:nvGrpSpPr>
        <p:grpSpPr>
          <a:xfrm rot="16200000">
            <a:off x="1355979" y="4487443"/>
            <a:ext cx="288039" cy="196380"/>
            <a:chOff x="5823295" y="4257346"/>
            <a:chExt cx="288039" cy="196380"/>
          </a:xfrm>
        </p:grpSpPr>
        <p:pic>
          <p:nvPicPr>
            <p:cNvPr id="143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30596" y="4272989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0" name="Rounded Rectangle 199"/>
          <p:cNvSpPr/>
          <p:nvPr/>
        </p:nvSpPr>
        <p:spPr>
          <a:xfrm>
            <a:off x="6154857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/>
          <p:cNvGrpSpPr/>
          <p:nvPr/>
        </p:nvGrpSpPr>
        <p:grpSpPr>
          <a:xfrm>
            <a:off x="6401900" y="3349288"/>
            <a:ext cx="915879" cy="787389"/>
            <a:chOff x="4531197" y="3349288"/>
            <a:chExt cx="915879" cy="787389"/>
          </a:xfrm>
        </p:grpSpPr>
        <p:pic>
          <p:nvPicPr>
            <p:cNvPr id="20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4" name="Group 203"/>
          <p:cNvGrpSpPr/>
          <p:nvPr/>
        </p:nvGrpSpPr>
        <p:grpSpPr>
          <a:xfrm>
            <a:off x="6166198" y="3504465"/>
            <a:ext cx="1363004" cy="2547460"/>
            <a:chOff x="4337990" y="3504465"/>
            <a:chExt cx="1363004" cy="2547460"/>
          </a:xfrm>
        </p:grpSpPr>
        <p:pic>
          <p:nvPicPr>
            <p:cNvPr id="20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6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7217604" y="5456146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7650"/>
          <a:stretch/>
        </p:blipFill>
        <p:spPr bwMode="auto">
          <a:xfrm rot="5400000" flipV="1">
            <a:off x="6479051" y="5746265"/>
            <a:ext cx="249180" cy="35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0"/>
          <a:stretch/>
        </p:blipFill>
        <p:spPr bwMode="auto">
          <a:xfrm rot="16200000">
            <a:off x="6509778" y="3918185"/>
            <a:ext cx="493713" cy="61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60604" r="22613" b="-777"/>
          <a:stretch/>
        </p:blipFill>
        <p:spPr bwMode="auto">
          <a:xfrm rot="16200000">
            <a:off x="7074756" y="4120932"/>
            <a:ext cx="379591" cy="36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6188514" y="4717050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68171" r="57378" b="25819"/>
          <a:stretch/>
        </p:blipFill>
        <p:spPr bwMode="auto">
          <a:xfrm flipH="1">
            <a:off x="7172324" y="4917154"/>
            <a:ext cx="392497" cy="3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236"/>
          <p:cNvSpPr/>
          <p:nvPr/>
        </p:nvSpPr>
        <p:spPr>
          <a:xfrm>
            <a:off x="6276472" y="4391483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274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-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72591"/>
          <a:stretch/>
        </p:blipFill>
        <p:spPr bwMode="auto">
          <a:xfrm rot="16200000" flipH="1">
            <a:off x="6004660" y="5498934"/>
            <a:ext cx="463162" cy="1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4" name="Group 293"/>
          <p:cNvGrpSpPr/>
          <p:nvPr/>
        </p:nvGrpSpPr>
        <p:grpSpPr>
          <a:xfrm>
            <a:off x="7777894" y="5369468"/>
            <a:ext cx="1239106" cy="1291682"/>
            <a:chOff x="7777894" y="5369468"/>
            <a:chExt cx="1239106" cy="1291682"/>
          </a:xfrm>
        </p:grpSpPr>
        <p:sp>
          <p:nvSpPr>
            <p:cNvPr id="293" name="Rounded Rectangle 292"/>
            <p:cNvSpPr/>
            <p:nvPr/>
          </p:nvSpPr>
          <p:spPr>
            <a:xfrm>
              <a:off x="7777894" y="5369468"/>
              <a:ext cx="1239106" cy="12916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-10000" contras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3" t="68171" r="57378" b="25819"/>
            <a:stretch/>
          </p:blipFill>
          <p:spPr bwMode="auto">
            <a:xfrm flipH="1">
              <a:off x="8185818" y="5574026"/>
              <a:ext cx="392497" cy="35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04851" y="5956658"/>
              <a:ext cx="11544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smtClean="0"/>
                <a:t>Gray things are </a:t>
              </a:r>
              <a:r>
                <a:rPr lang="en-US" sz="900" i="1" dirty="0" err="1" smtClean="0"/>
                <a:t>keepouts</a:t>
              </a:r>
              <a:r>
                <a:rPr lang="en-US" sz="900" i="1" dirty="0" smtClean="0"/>
                <a:t> for stuff on the opposite site</a:t>
              </a:r>
              <a:endParaRPr lang="en-US" sz="900" i="1" dirty="0"/>
            </a:p>
          </p:txBody>
        </p:sp>
      </p:grpSp>
      <p:pic>
        <p:nvPicPr>
          <p:cNvPr id="27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54446" r="60865" b="43702"/>
          <a:stretch/>
        </p:blipFill>
        <p:spPr bwMode="auto">
          <a:xfrm rot="16200000">
            <a:off x="6792092" y="3745715"/>
            <a:ext cx="198876" cy="11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167105" y="3831579"/>
            <a:ext cx="304785" cy="299997"/>
            <a:chOff x="5938505" y="3831579"/>
            <a:chExt cx="304785" cy="299997"/>
          </a:xfrm>
        </p:grpSpPr>
        <p:grpSp>
          <p:nvGrpSpPr>
            <p:cNvPr id="285" name="Group 284"/>
            <p:cNvGrpSpPr/>
            <p:nvPr/>
          </p:nvGrpSpPr>
          <p:grpSpPr>
            <a:xfrm rot="10800000">
              <a:off x="5939338" y="4020872"/>
              <a:ext cx="303952" cy="110704"/>
              <a:chOff x="1574703" y="1908595"/>
              <a:chExt cx="303952" cy="110704"/>
            </a:xfrm>
          </p:grpSpPr>
          <p:pic>
            <p:nvPicPr>
              <p:cNvPr id="2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5894419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245916" y="3831579"/>
            <a:ext cx="301534" cy="299996"/>
            <a:chOff x="7017316" y="3831579"/>
            <a:chExt cx="301534" cy="299996"/>
          </a:xfrm>
        </p:grpSpPr>
        <p:grpSp>
          <p:nvGrpSpPr>
            <p:cNvPr id="288" name="Group 287"/>
            <p:cNvGrpSpPr/>
            <p:nvPr/>
          </p:nvGrpSpPr>
          <p:grpSpPr>
            <a:xfrm>
              <a:off x="7017316" y="4020872"/>
              <a:ext cx="296356" cy="110703"/>
              <a:chOff x="1582299" y="1908595"/>
              <a:chExt cx="296356" cy="110703"/>
            </a:xfrm>
          </p:grpSpPr>
          <p:pic>
            <p:nvPicPr>
              <p:cNvPr id="28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7164061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Rounded Rectangle 208"/>
          <p:cNvSpPr/>
          <p:nvPr/>
        </p:nvSpPr>
        <p:spPr>
          <a:xfrm flipH="1">
            <a:off x="4350723" y="3460554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/>
          <p:cNvGrpSpPr/>
          <p:nvPr/>
        </p:nvGrpSpPr>
        <p:grpSpPr>
          <a:xfrm flipH="1">
            <a:off x="4374203" y="3504465"/>
            <a:ext cx="1363004" cy="2547460"/>
            <a:chOff x="4337990" y="3504465"/>
            <a:chExt cx="1363004" cy="2547460"/>
          </a:xfrm>
        </p:grpSpPr>
        <p:pic>
          <p:nvPicPr>
            <p:cNvPr id="21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8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5412400" y="4557558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6069" r="35669" b="41152"/>
          <a:stretch/>
        </p:blipFill>
        <p:spPr bwMode="auto">
          <a:xfrm>
            <a:off x="4782655" y="4441524"/>
            <a:ext cx="546100" cy="88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5400000">
            <a:off x="5157266" y="5221573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1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47" t="53731" r="16967" b="39209"/>
          <a:stretch/>
        </p:blipFill>
        <p:spPr bwMode="auto">
          <a:xfrm rot="16200000" flipH="1" flipV="1">
            <a:off x="5206567" y="5806987"/>
            <a:ext cx="223044" cy="27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 rot="16200000" flipV="1">
            <a:off x="5355370" y="4980548"/>
            <a:ext cx="431122" cy="312718"/>
            <a:chOff x="5308498" y="4931106"/>
            <a:chExt cx="431122" cy="312718"/>
          </a:xfrm>
        </p:grpSpPr>
        <p:pic>
          <p:nvPicPr>
            <p:cNvPr id="26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516325" y="49311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308498" y="49311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6" t="58292" r="35669" b="37217"/>
            <a:stretch/>
          </p:blipFill>
          <p:spPr bwMode="auto">
            <a:xfrm rot="10800000">
              <a:off x="5321197" y="5069161"/>
              <a:ext cx="418423" cy="174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435883" y="3831579"/>
            <a:ext cx="301534" cy="299996"/>
            <a:chOff x="5435883" y="3831579"/>
            <a:chExt cx="301534" cy="299996"/>
          </a:xfrm>
        </p:grpSpPr>
        <p:grpSp>
          <p:nvGrpSpPr>
            <p:cNvPr id="229" name="Group 228"/>
            <p:cNvGrpSpPr/>
            <p:nvPr/>
          </p:nvGrpSpPr>
          <p:grpSpPr>
            <a:xfrm>
              <a:off x="5435883" y="4020872"/>
              <a:ext cx="296356" cy="110703"/>
              <a:chOff x="1582299" y="1908595"/>
              <a:chExt cx="296356" cy="110703"/>
            </a:xfrm>
          </p:grpSpPr>
          <p:pic>
            <p:nvPicPr>
              <p:cNvPr id="2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5582628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30136" r="70770" b="66290"/>
          <a:stretch/>
        </p:blipFill>
        <p:spPr bwMode="auto">
          <a:xfrm rot="16200000" flipV="1">
            <a:off x="5441137" y="3851470"/>
            <a:ext cx="204489" cy="13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54446" r="60865" b="43702"/>
          <a:stretch/>
        </p:blipFill>
        <p:spPr bwMode="auto">
          <a:xfrm rot="16200000">
            <a:off x="4956267" y="3745715"/>
            <a:ext cx="198876" cy="11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4666617" y="5865640"/>
            <a:ext cx="291831" cy="198876"/>
            <a:chOff x="3637664" y="5367855"/>
            <a:chExt cx="291831" cy="198876"/>
          </a:xfrm>
        </p:grpSpPr>
        <p:pic>
          <p:nvPicPr>
            <p:cNvPr id="29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3586866" y="5418653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728219" y="5374997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830056" y="5374997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9" name="Group 298"/>
          <p:cNvGrpSpPr/>
          <p:nvPr/>
        </p:nvGrpSpPr>
        <p:grpSpPr>
          <a:xfrm flipH="1">
            <a:off x="6807266" y="5859290"/>
            <a:ext cx="454133" cy="199668"/>
            <a:chOff x="6559616" y="5865640"/>
            <a:chExt cx="454133" cy="199668"/>
          </a:xfrm>
        </p:grpSpPr>
        <p:grpSp>
          <p:nvGrpSpPr>
            <p:cNvPr id="313" name="Group 312"/>
            <p:cNvGrpSpPr/>
            <p:nvPr/>
          </p:nvGrpSpPr>
          <p:grpSpPr>
            <a:xfrm>
              <a:off x="6559616" y="5865640"/>
              <a:ext cx="291831" cy="198876"/>
              <a:chOff x="3637664" y="5367855"/>
              <a:chExt cx="291831" cy="198876"/>
            </a:xfrm>
          </p:grpSpPr>
          <p:pic>
            <p:nvPicPr>
              <p:cNvPr id="31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3586866" y="5418653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728219" y="5374997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830056" y="5374997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6858960" y="5910518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 rot="16200000" flipV="1">
            <a:off x="4937444" y="5882342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4311136" y="4878948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256505" y="4143027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4349651" y="5348232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43015" y="4604479"/>
            <a:ext cx="215437" cy="299069"/>
            <a:chOff x="3655718" y="4793348"/>
            <a:chExt cx="215437" cy="299069"/>
          </a:xfrm>
        </p:grpSpPr>
        <p:pic>
          <p:nvPicPr>
            <p:cNvPr id="2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0800000" flipV="1">
              <a:off x="3655718" y="4793348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0800000" flipV="1">
              <a:off x="3655718" y="4926948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30136" r="70770" b="66290"/>
          <a:stretch/>
        </p:blipFill>
        <p:spPr bwMode="auto">
          <a:xfrm rot="16200000" flipV="1">
            <a:off x="4456208" y="3851470"/>
            <a:ext cx="204489" cy="13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63422" y="3831579"/>
            <a:ext cx="304785" cy="299997"/>
            <a:chOff x="4357072" y="3831579"/>
            <a:chExt cx="304785" cy="299997"/>
          </a:xfrm>
        </p:grpSpPr>
        <p:grpSp>
          <p:nvGrpSpPr>
            <p:cNvPr id="228" name="Group 227"/>
            <p:cNvGrpSpPr/>
            <p:nvPr/>
          </p:nvGrpSpPr>
          <p:grpSpPr>
            <a:xfrm rot="10800000">
              <a:off x="4357905" y="4020872"/>
              <a:ext cx="303952" cy="110704"/>
              <a:chOff x="1574703" y="1908595"/>
              <a:chExt cx="303952" cy="110704"/>
            </a:xfrm>
          </p:grpSpPr>
          <p:pic>
            <p:nvPicPr>
              <p:cNvPr id="2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4312986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9" name="Group 348"/>
          <p:cNvGrpSpPr/>
          <p:nvPr/>
        </p:nvGrpSpPr>
        <p:grpSpPr>
          <a:xfrm>
            <a:off x="171982" y="821588"/>
            <a:ext cx="1846209" cy="2422206"/>
            <a:chOff x="4132601" y="3809944"/>
            <a:chExt cx="1846209" cy="2422206"/>
          </a:xfrm>
        </p:grpSpPr>
        <p:sp>
          <p:nvSpPr>
            <p:cNvPr id="323" name="Rounded Rectangle 322"/>
            <p:cNvSpPr/>
            <p:nvPr/>
          </p:nvSpPr>
          <p:spPr>
            <a:xfrm flipH="1">
              <a:off x="4145303" y="3809944"/>
              <a:ext cx="527664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ounded Rectangle 323"/>
            <p:cNvSpPr/>
            <p:nvPr/>
          </p:nvSpPr>
          <p:spPr>
            <a:xfrm flipH="1">
              <a:off x="4132601" y="4870106"/>
              <a:ext cx="646237" cy="4696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324"/>
            <p:cNvSpPr/>
            <p:nvPr/>
          </p:nvSpPr>
          <p:spPr>
            <a:xfrm flipH="1">
              <a:off x="4223079" y="3913585"/>
              <a:ext cx="330928" cy="18687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620112" y="5847857"/>
              <a:ext cx="881276" cy="3842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ounded Rectangle 372"/>
            <p:cNvSpPr/>
            <p:nvPr/>
          </p:nvSpPr>
          <p:spPr>
            <a:xfrm>
              <a:off x="5438444" y="3809944"/>
              <a:ext cx="527664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ounded Rectangle 373"/>
            <p:cNvSpPr/>
            <p:nvPr/>
          </p:nvSpPr>
          <p:spPr>
            <a:xfrm>
              <a:off x="5332573" y="4870106"/>
              <a:ext cx="646237" cy="4696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ounded Rectangle 374"/>
            <p:cNvSpPr/>
            <p:nvPr/>
          </p:nvSpPr>
          <p:spPr>
            <a:xfrm>
              <a:off x="5557404" y="3913585"/>
              <a:ext cx="330928" cy="13973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186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/>
          <p:cNvGrpSpPr/>
          <p:nvPr/>
        </p:nvGrpSpPr>
        <p:grpSpPr>
          <a:xfrm>
            <a:off x="7777894" y="5369468"/>
            <a:ext cx="1239106" cy="1291682"/>
            <a:chOff x="7777894" y="5369468"/>
            <a:chExt cx="1239106" cy="1291682"/>
          </a:xfrm>
        </p:grpSpPr>
        <p:sp>
          <p:nvSpPr>
            <p:cNvPr id="293" name="Rounded Rectangle 292"/>
            <p:cNvSpPr/>
            <p:nvPr/>
          </p:nvSpPr>
          <p:spPr>
            <a:xfrm>
              <a:off x="7777894" y="5369468"/>
              <a:ext cx="1239106" cy="12916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-10000" contras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3" t="68171" r="57378" b="25819"/>
            <a:stretch/>
          </p:blipFill>
          <p:spPr bwMode="auto">
            <a:xfrm flipH="1">
              <a:off x="8185818" y="5574026"/>
              <a:ext cx="392497" cy="35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04851" y="5956658"/>
              <a:ext cx="11544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smtClean="0"/>
                <a:t>Gray things are </a:t>
              </a:r>
              <a:r>
                <a:rPr lang="en-US" sz="900" i="1" dirty="0" err="1" smtClean="0"/>
                <a:t>keepouts</a:t>
              </a:r>
              <a:r>
                <a:rPr lang="en-US" sz="900" i="1" dirty="0" smtClean="0"/>
                <a:t> for stuff on the opposite site</a:t>
              </a:r>
              <a:endParaRPr lang="en-US" sz="900" i="1" dirty="0"/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2165830" y="462019"/>
            <a:ext cx="1795577" cy="2514982"/>
            <a:chOff x="2165831" y="3961699"/>
            <a:chExt cx="1795577" cy="2514982"/>
          </a:xfrm>
          <a:solidFill>
            <a:schemeClr val="accent1"/>
          </a:solidFill>
        </p:grpSpPr>
        <p:sp>
          <p:nvSpPr>
            <p:cNvPr id="664" name="Rounded Rectangle 663"/>
            <p:cNvSpPr/>
            <p:nvPr/>
          </p:nvSpPr>
          <p:spPr>
            <a:xfrm>
              <a:off x="2686438" y="6032337"/>
              <a:ext cx="76383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ounded Rectangle 664"/>
            <p:cNvSpPr/>
            <p:nvPr/>
          </p:nvSpPr>
          <p:spPr>
            <a:xfrm rot="10800000">
              <a:off x="2165833" y="3961699"/>
              <a:ext cx="373104" cy="20681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ounded Rectangle 665"/>
            <p:cNvSpPr/>
            <p:nvPr/>
          </p:nvSpPr>
          <p:spPr>
            <a:xfrm>
              <a:off x="2165831" y="5086097"/>
              <a:ext cx="63915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ounded Rectangle 666"/>
            <p:cNvSpPr/>
            <p:nvPr/>
          </p:nvSpPr>
          <p:spPr>
            <a:xfrm rot="10800000">
              <a:off x="3588304" y="3961699"/>
              <a:ext cx="373104" cy="14077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ounded Rectangle 667"/>
            <p:cNvSpPr/>
            <p:nvPr/>
          </p:nvSpPr>
          <p:spPr>
            <a:xfrm>
              <a:off x="3322251" y="5086097"/>
              <a:ext cx="63915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5" name="Group 734"/>
          <p:cNvGrpSpPr/>
          <p:nvPr/>
        </p:nvGrpSpPr>
        <p:grpSpPr>
          <a:xfrm>
            <a:off x="2603536" y="3718789"/>
            <a:ext cx="915879" cy="787389"/>
            <a:chOff x="4531197" y="3366540"/>
            <a:chExt cx="915879" cy="787389"/>
          </a:xfrm>
        </p:grpSpPr>
        <p:pic>
          <p:nvPicPr>
            <p:cNvPr id="73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31" name="Rectangle 730"/>
          <p:cNvSpPr/>
          <p:nvPr/>
        </p:nvSpPr>
        <p:spPr>
          <a:xfrm>
            <a:off x="6064561" y="3827855"/>
            <a:ext cx="133502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1200mA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544" name="Rounded Rectangle 543"/>
          <p:cNvSpPr/>
          <p:nvPr/>
        </p:nvSpPr>
        <p:spPr>
          <a:xfrm flipH="1">
            <a:off x="543078" y="3812803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5" name="Group 544"/>
          <p:cNvGrpSpPr/>
          <p:nvPr/>
        </p:nvGrpSpPr>
        <p:grpSpPr>
          <a:xfrm flipH="1">
            <a:off x="566558" y="3856714"/>
            <a:ext cx="1363004" cy="2547460"/>
            <a:chOff x="4337990" y="3504465"/>
            <a:chExt cx="1363004" cy="2547460"/>
          </a:xfrm>
        </p:grpSpPr>
        <p:pic>
          <p:nvPicPr>
            <p:cNvPr id="57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9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1594545" y="4909807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7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5400000">
            <a:off x="1334649" y="5573822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8" name="Group 547"/>
          <p:cNvGrpSpPr/>
          <p:nvPr/>
        </p:nvGrpSpPr>
        <p:grpSpPr>
          <a:xfrm rot="16200000" flipV="1">
            <a:off x="1548522" y="5320363"/>
            <a:ext cx="431122" cy="329970"/>
            <a:chOff x="5308498" y="4913854"/>
            <a:chExt cx="431122" cy="329970"/>
          </a:xfrm>
        </p:grpSpPr>
        <p:pic>
          <p:nvPicPr>
            <p:cNvPr id="57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516325" y="4913854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308498" y="4913854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6" t="58292" r="35669" b="37217"/>
            <a:stretch/>
          </p:blipFill>
          <p:spPr bwMode="auto">
            <a:xfrm rot="10800000">
              <a:off x="5321197" y="5069161"/>
              <a:ext cx="418423" cy="174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502805" y="5265489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58652" y="4806090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541320" y="5700483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2" name="Group 551"/>
          <p:cNvGrpSpPr/>
          <p:nvPr/>
        </p:nvGrpSpPr>
        <p:grpSpPr>
          <a:xfrm>
            <a:off x="560174" y="4170037"/>
            <a:ext cx="1374895" cy="204489"/>
            <a:chOff x="2580492" y="4170973"/>
            <a:chExt cx="1374895" cy="204489"/>
          </a:xfrm>
        </p:grpSpPr>
        <p:pic>
          <p:nvPicPr>
            <p:cNvPr id="57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30136" r="70770" b="66290"/>
            <a:stretch/>
          </p:blipFill>
          <p:spPr bwMode="auto">
            <a:xfrm rot="16200000" flipV="1">
              <a:off x="2547746" y="4203719"/>
              <a:ext cx="204489" cy="138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30136" r="70770" b="66290"/>
            <a:stretch/>
          </p:blipFill>
          <p:spPr bwMode="auto">
            <a:xfrm rot="16200000" flipV="1">
              <a:off x="3783644" y="4203719"/>
              <a:ext cx="204489" cy="138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53" name="Group 552"/>
          <p:cNvGrpSpPr/>
          <p:nvPr/>
        </p:nvGrpSpPr>
        <p:grpSpPr>
          <a:xfrm flipH="1">
            <a:off x="775148" y="3718789"/>
            <a:ext cx="915879" cy="787389"/>
            <a:chOff x="4531197" y="3366540"/>
            <a:chExt cx="915879" cy="787389"/>
          </a:xfrm>
        </p:grpSpPr>
        <p:pic>
          <p:nvPicPr>
            <p:cNvPr id="56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5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 rot="16200000" flipV="1">
            <a:off x="1381723" y="6228206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1" t="36927" r="35669" b="41153"/>
          <a:stretch/>
        </p:blipFill>
        <p:spPr bwMode="auto">
          <a:xfrm>
            <a:off x="976018" y="4827169"/>
            <a:ext cx="550517" cy="85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3" name="Group 562"/>
          <p:cNvGrpSpPr/>
          <p:nvPr/>
        </p:nvGrpSpPr>
        <p:grpSpPr>
          <a:xfrm rot="16200000">
            <a:off x="1045597" y="3887695"/>
            <a:ext cx="406901" cy="1369130"/>
            <a:chOff x="2738631" y="4606960"/>
            <a:chExt cx="406901" cy="1369130"/>
          </a:xfrm>
        </p:grpSpPr>
        <p:pic>
          <p:nvPicPr>
            <p:cNvPr id="56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4606960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4606960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4606961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5865387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7" name="Group 556"/>
          <p:cNvGrpSpPr/>
          <p:nvPr/>
        </p:nvGrpSpPr>
        <p:grpSpPr>
          <a:xfrm>
            <a:off x="922955" y="6217889"/>
            <a:ext cx="489620" cy="198876"/>
            <a:chOff x="2863841" y="6062621"/>
            <a:chExt cx="489620" cy="198876"/>
          </a:xfrm>
        </p:grpSpPr>
        <p:pic>
          <p:nvPicPr>
            <p:cNvPr id="5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2813043" y="6113419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2954396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056233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153490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254022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8" name="Rounded Rectangle 197"/>
          <p:cNvSpPr/>
          <p:nvPr/>
        </p:nvSpPr>
        <p:spPr>
          <a:xfrm>
            <a:off x="2373316" y="3811729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/>
          <p:cNvGrpSpPr/>
          <p:nvPr/>
        </p:nvGrpSpPr>
        <p:grpSpPr>
          <a:xfrm>
            <a:off x="2384657" y="3856714"/>
            <a:ext cx="1363004" cy="2547460"/>
            <a:chOff x="4337990" y="3504465"/>
            <a:chExt cx="1363004" cy="2547460"/>
          </a:xfrm>
        </p:grpSpPr>
        <p:pic>
          <p:nvPicPr>
            <p:cNvPr id="22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0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3436063" y="5808395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7650"/>
          <a:stretch/>
        </p:blipFill>
        <p:spPr bwMode="auto">
          <a:xfrm rot="5400000" flipV="1">
            <a:off x="2680258" y="6098514"/>
            <a:ext cx="249180" cy="35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1" b="-2449"/>
          <a:stretch/>
        </p:blipFill>
        <p:spPr bwMode="auto">
          <a:xfrm>
            <a:off x="2814620" y="4165080"/>
            <a:ext cx="493713" cy="78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2406973" y="5069299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68171" r="57378" b="25819"/>
          <a:stretch/>
        </p:blipFill>
        <p:spPr bwMode="auto">
          <a:xfrm flipH="1">
            <a:off x="3390783" y="5269403"/>
            <a:ext cx="392497" cy="3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1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72591"/>
          <a:stretch/>
        </p:blipFill>
        <p:spPr bwMode="auto">
          <a:xfrm rot="16200000" flipH="1">
            <a:off x="2223119" y="5851183"/>
            <a:ext cx="463162" cy="1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5" name="Group 384"/>
          <p:cNvGrpSpPr/>
          <p:nvPr/>
        </p:nvGrpSpPr>
        <p:grpSpPr>
          <a:xfrm flipH="1">
            <a:off x="2975646" y="6217889"/>
            <a:ext cx="489620" cy="198876"/>
            <a:chOff x="2863841" y="6062621"/>
            <a:chExt cx="489620" cy="198876"/>
          </a:xfrm>
        </p:grpSpPr>
        <p:pic>
          <p:nvPicPr>
            <p:cNvPr id="38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2813043" y="6113419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2954396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056233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153490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254022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4" name="Group 583"/>
          <p:cNvGrpSpPr/>
          <p:nvPr/>
        </p:nvGrpSpPr>
        <p:grpSpPr>
          <a:xfrm rot="16200000">
            <a:off x="2881161" y="3882933"/>
            <a:ext cx="406901" cy="1369130"/>
            <a:chOff x="2738631" y="4606960"/>
            <a:chExt cx="406901" cy="1369130"/>
          </a:xfrm>
        </p:grpSpPr>
        <p:pic>
          <p:nvPicPr>
            <p:cNvPr id="58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4606960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4606960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4606961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5865387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4192622" y="3718789"/>
            <a:ext cx="1535448" cy="2751343"/>
            <a:chOff x="4192622" y="3718789"/>
            <a:chExt cx="1535448" cy="2751343"/>
          </a:xfrm>
        </p:grpSpPr>
        <p:sp>
          <p:nvSpPr>
            <p:cNvPr id="689" name="Rounded Rectangle 688"/>
            <p:cNvSpPr/>
            <p:nvPr/>
          </p:nvSpPr>
          <p:spPr>
            <a:xfrm>
              <a:off x="4239206" y="3782127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ounded Rectangle 689"/>
            <p:cNvSpPr/>
            <p:nvPr/>
          </p:nvSpPr>
          <p:spPr>
            <a:xfrm flipH="1">
              <a:off x="4277048" y="3812803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1" name="Group 690"/>
            <p:cNvGrpSpPr/>
            <p:nvPr/>
          </p:nvGrpSpPr>
          <p:grpSpPr>
            <a:xfrm flipH="1">
              <a:off x="4300528" y="3856714"/>
              <a:ext cx="1363004" cy="2547460"/>
              <a:chOff x="4337990" y="3504465"/>
              <a:chExt cx="1363004" cy="2547460"/>
            </a:xfrm>
          </p:grpSpPr>
          <p:pic>
            <p:nvPicPr>
              <p:cNvPr id="692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3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4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5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9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5328515" y="4909807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7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5068619" y="5573822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8" name="Group 697"/>
            <p:cNvGrpSpPr/>
            <p:nvPr/>
          </p:nvGrpSpPr>
          <p:grpSpPr>
            <a:xfrm rot="16200000" flipV="1">
              <a:off x="5282492" y="5320363"/>
              <a:ext cx="431122" cy="329970"/>
              <a:chOff x="5308498" y="4913854"/>
              <a:chExt cx="431122" cy="329970"/>
            </a:xfrm>
          </p:grpSpPr>
          <p:pic>
            <p:nvPicPr>
              <p:cNvPr id="69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1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0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4236775" y="5265489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4192622" y="4806090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4275290" y="5700483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05" name="Group 704"/>
            <p:cNvGrpSpPr/>
            <p:nvPr/>
          </p:nvGrpSpPr>
          <p:grpSpPr>
            <a:xfrm>
              <a:off x="4294144" y="4170037"/>
              <a:ext cx="1374895" cy="204489"/>
              <a:chOff x="2580492" y="4170973"/>
              <a:chExt cx="1374895" cy="204489"/>
            </a:xfrm>
          </p:grpSpPr>
          <p:pic>
            <p:nvPicPr>
              <p:cNvPr id="706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7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08" name="Group 707"/>
            <p:cNvGrpSpPr/>
            <p:nvPr/>
          </p:nvGrpSpPr>
          <p:grpSpPr>
            <a:xfrm flipH="1">
              <a:off x="4509118" y="3718789"/>
              <a:ext cx="915879" cy="787389"/>
              <a:chOff x="4531197" y="3366540"/>
              <a:chExt cx="915879" cy="787389"/>
            </a:xfrm>
          </p:grpSpPr>
          <p:pic>
            <p:nvPicPr>
              <p:cNvPr id="709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0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5115693" y="62282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4709988" y="4827169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13" name="Group 712"/>
            <p:cNvGrpSpPr/>
            <p:nvPr/>
          </p:nvGrpSpPr>
          <p:grpSpPr>
            <a:xfrm rot="16200000">
              <a:off x="4779567" y="3887695"/>
              <a:ext cx="406901" cy="1369130"/>
              <a:chOff x="2738631" y="4606960"/>
              <a:chExt cx="406901" cy="1369130"/>
            </a:xfrm>
          </p:grpSpPr>
          <p:pic>
            <p:nvPicPr>
              <p:cNvPr id="71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0" name="Group 719"/>
            <p:cNvGrpSpPr/>
            <p:nvPr/>
          </p:nvGrpSpPr>
          <p:grpSpPr>
            <a:xfrm>
              <a:off x="4656925" y="6217889"/>
              <a:ext cx="489620" cy="198876"/>
              <a:chOff x="2863841" y="6062621"/>
              <a:chExt cx="489620" cy="198876"/>
            </a:xfrm>
          </p:grpSpPr>
          <p:pic>
            <p:nvPicPr>
              <p:cNvPr id="72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6" name="Rounded Rectangle 681"/>
            <p:cNvSpPr/>
            <p:nvPr/>
          </p:nvSpPr>
          <p:spPr>
            <a:xfrm>
              <a:off x="4242421" y="3782127"/>
              <a:ext cx="1485649" cy="2688005"/>
            </a:xfrm>
            <a:custGeom>
              <a:avLst/>
              <a:gdLst/>
              <a:ahLst/>
              <a:cxnLst/>
              <a:rect l="l" t="t" r="r" b="b"/>
              <a:pathLst>
                <a:path w="1485649" h="2688005">
                  <a:moveTo>
                    <a:pt x="140795" y="0"/>
                  </a:moveTo>
                  <a:lnTo>
                    <a:pt x="1344854" y="0"/>
                  </a:lnTo>
                  <a:cubicBezTo>
                    <a:pt x="1422613" y="0"/>
                    <a:pt x="1485649" y="63036"/>
                    <a:pt x="1485649" y="140795"/>
                  </a:cubicBezTo>
                  <a:lnTo>
                    <a:pt x="1485649" y="339106"/>
                  </a:lnTo>
                  <a:lnTo>
                    <a:pt x="1329693" y="339106"/>
                  </a:lnTo>
                  <a:cubicBezTo>
                    <a:pt x="1295349" y="339106"/>
                    <a:pt x="1267508" y="366947"/>
                    <a:pt x="1267508" y="401291"/>
                  </a:cubicBezTo>
                  <a:lnTo>
                    <a:pt x="1267508" y="1463504"/>
                  </a:lnTo>
                  <a:lnTo>
                    <a:pt x="1075514" y="1463504"/>
                  </a:lnTo>
                  <a:cubicBezTo>
                    <a:pt x="1034612" y="1463504"/>
                    <a:pt x="1001455" y="1496661"/>
                    <a:pt x="1001455" y="1537563"/>
                  </a:cubicBezTo>
                  <a:lnTo>
                    <a:pt x="1001455" y="1833789"/>
                  </a:lnTo>
                  <a:cubicBezTo>
                    <a:pt x="1001455" y="1874691"/>
                    <a:pt x="1034612" y="1907848"/>
                    <a:pt x="1075514" y="1907848"/>
                  </a:cubicBezTo>
                  <a:lnTo>
                    <a:pt x="1485649" y="1907848"/>
                  </a:lnTo>
                  <a:lnTo>
                    <a:pt x="1485649" y="2547210"/>
                  </a:lnTo>
                  <a:cubicBezTo>
                    <a:pt x="1485649" y="2624969"/>
                    <a:pt x="1422613" y="2688005"/>
                    <a:pt x="1344854" y="2688005"/>
                  </a:cubicBezTo>
                  <a:lnTo>
                    <a:pt x="1129479" y="2688005"/>
                  </a:lnTo>
                  <a:lnTo>
                    <a:pt x="1129479" y="2483803"/>
                  </a:lnTo>
                  <a:cubicBezTo>
                    <a:pt x="1129479" y="2442901"/>
                    <a:pt x="1096322" y="2409744"/>
                    <a:pt x="1055420" y="2409744"/>
                  </a:cubicBezTo>
                  <a:lnTo>
                    <a:pt x="439701" y="2409744"/>
                  </a:lnTo>
                  <a:cubicBezTo>
                    <a:pt x="398799" y="2409744"/>
                    <a:pt x="365642" y="2442901"/>
                    <a:pt x="365642" y="2483803"/>
                  </a:cubicBezTo>
                  <a:lnTo>
                    <a:pt x="365642" y="2688005"/>
                  </a:lnTo>
                  <a:lnTo>
                    <a:pt x="140795" y="2688005"/>
                  </a:lnTo>
                  <a:cubicBezTo>
                    <a:pt x="63036" y="2688005"/>
                    <a:pt x="0" y="2624969"/>
                    <a:pt x="0" y="2547210"/>
                  </a:cubicBezTo>
                  <a:lnTo>
                    <a:pt x="0" y="2407246"/>
                  </a:lnTo>
                  <a:lnTo>
                    <a:pt x="155956" y="2407246"/>
                  </a:lnTo>
                  <a:cubicBezTo>
                    <a:pt x="190300" y="2407246"/>
                    <a:pt x="218141" y="2379405"/>
                    <a:pt x="218141" y="2345061"/>
                  </a:cubicBezTo>
                  <a:lnTo>
                    <a:pt x="218141" y="1907848"/>
                  </a:lnTo>
                  <a:lnTo>
                    <a:pt x="410133" y="1907848"/>
                  </a:lnTo>
                  <a:cubicBezTo>
                    <a:pt x="451035" y="1907848"/>
                    <a:pt x="484192" y="1874691"/>
                    <a:pt x="484192" y="1833789"/>
                  </a:cubicBezTo>
                  <a:lnTo>
                    <a:pt x="484192" y="1537563"/>
                  </a:lnTo>
                  <a:cubicBezTo>
                    <a:pt x="484192" y="1496661"/>
                    <a:pt x="451035" y="1463504"/>
                    <a:pt x="410133" y="1463504"/>
                  </a:cubicBezTo>
                  <a:lnTo>
                    <a:pt x="218141" y="1463504"/>
                  </a:lnTo>
                  <a:lnTo>
                    <a:pt x="218141" y="401291"/>
                  </a:lnTo>
                  <a:cubicBezTo>
                    <a:pt x="218141" y="366947"/>
                    <a:pt x="190300" y="339106"/>
                    <a:pt x="155956" y="339106"/>
                  </a:cubicBezTo>
                  <a:lnTo>
                    <a:pt x="0" y="339106"/>
                  </a:lnTo>
                  <a:lnTo>
                    <a:pt x="0" y="140795"/>
                  </a:lnTo>
                  <a:cubicBezTo>
                    <a:pt x="0" y="63036"/>
                    <a:pt x="63036" y="0"/>
                    <a:pt x="140795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solidFill>
                <a:srgbClr val="00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7" name="TextBox 726"/>
          <p:cNvSpPr txBox="1"/>
          <p:nvPr/>
        </p:nvSpPr>
        <p:spPr>
          <a:xfrm>
            <a:off x="1005951" y="3287545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728" name="TextBox 727"/>
          <p:cNvSpPr txBox="1"/>
          <p:nvPr/>
        </p:nvSpPr>
        <p:spPr>
          <a:xfrm>
            <a:off x="2589562" y="3287545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729" name="TextBox 728"/>
          <p:cNvSpPr txBox="1"/>
          <p:nvPr/>
        </p:nvSpPr>
        <p:spPr>
          <a:xfrm>
            <a:off x="4502960" y="3287545"/>
            <a:ext cx="96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Covered</a:t>
            </a:r>
            <a:endParaRPr lang="en-US" dirty="0"/>
          </a:p>
        </p:txBody>
      </p:sp>
      <p:sp>
        <p:nvSpPr>
          <p:cNvPr id="730" name="Rectangle 729"/>
          <p:cNvSpPr/>
          <p:nvPr/>
        </p:nvSpPr>
        <p:spPr>
          <a:xfrm>
            <a:off x="6155792" y="4731482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500mA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733" name="TextBox 732"/>
          <p:cNvSpPr txBox="1"/>
          <p:nvPr/>
        </p:nvSpPr>
        <p:spPr>
          <a:xfrm>
            <a:off x="6078037" y="3287545"/>
            <a:ext cx="137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Battery Sizes</a:t>
            </a:r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2494931" y="4743732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500mA</a:t>
            </a:r>
          </a:p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734" name="Rounded Rectangle 733"/>
          <p:cNvSpPr/>
          <p:nvPr/>
        </p:nvSpPr>
        <p:spPr>
          <a:xfrm>
            <a:off x="505236" y="331839"/>
            <a:ext cx="1485649" cy="2688005"/>
          </a:xfrm>
          <a:prstGeom prst="roundRect">
            <a:avLst>
              <a:gd name="adj" fmla="val 947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146545" y="1138599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as of 1/18/2018, 4:35pm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8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11877" y="1924096"/>
            <a:ext cx="1552094" cy="3688736"/>
            <a:chOff x="311877" y="1924096"/>
            <a:chExt cx="1552094" cy="3688736"/>
          </a:xfrm>
        </p:grpSpPr>
        <p:sp>
          <p:nvSpPr>
            <p:cNvPr id="5" name="Rectangle 4"/>
            <p:cNvSpPr/>
            <p:nvPr/>
          </p:nvSpPr>
          <p:spPr>
            <a:xfrm>
              <a:off x="343386" y="1975449"/>
              <a:ext cx="1497042" cy="36230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9" t="2646" r="11279" b="2513"/>
            <a:stretch/>
          </p:blipFill>
          <p:spPr bwMode="auto">
            <a:xfrm>
              <a:off x="311877" y="1924096"/>
              <a:ext cx="1544128" cy="368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/>
          </p:spPr>
        </p:pic>
        <p:sp>
          <p:nvSpPr>
            <p:cNvPr id="7" name="Rectangle 105"/>
            <p:cNvSpPr/>
            <p:nvPr/>
          </p:nvSpPr>
          <p:spPr>
            <a:xfrm>
              <a:off x="343386" y="1975449"/>
              <a:ext cx="1497042" cy="3623094"/>
            </a:xfrm>
            <a:custGeom>
              <a:avLst/>
              <a:gdLst/>
              <a:ahLst/>
              <a:cxnLst/>
              <a:rect l="l" t="t" r="r" b="b"/>
              <a:pathLst>
                <a:path w="1497042" h="3623094">
                  <a:moveTo>
                    <a:pt x="338614" y="3364061"/>
                  </a:moveTo>
                  <a:cubicBezTo>
                    <a:pt x="322755" y="3364061"/>
                    <a:pt x="309899" y="3376917"/>
                    <a:pt x="309899" y="3392776"/>
                  </a:cubicBezTo>
                  <a:lnTo>
                    <a:pt x="309899" y="3507635"/>
                  </a:lnTo>
                  <a:cubicBezTo>
                    <a:pt x="309899" y="3523494"/>
                    <a:pt x="322755" y="3536350"/>
                    <a:pt x="338614" y="3536350"/>
                  </a:cubicBezTo>
                  <a:lnTo>
                    <a:pt x="1125411" y="3536350"/>
                  </a:lnTo>
                  <a:cubicBezTo>
                    <a:pt x="1141270" y="3536350"/>
                    <a:pt x="1154126" y="3523494"/>
                    <a:pt x="1154126" y="3507635"/>
                  </a:cubicBezTo>
                  <a:lnTo>
                    <a:pt x="1154126" y="3392776"/>
                  </a:lnTo>
                  <a:cubicBezTo>
                    <a:pt x="1154126" y="3376917"/>
                    <a:pt x="1141270" y="3364061"/>
                    <a:pt x="1125411" y="3364061"/>
                  </a:cubicBezTo>
                  <a:close/>
                  <a:moveTo>
                    <a:pt x="446374" y="1739301"/>
                  </a:moveTo>
                  <a:lnTo>
                    <a:pt x="446374" y="2837851"/>
                  </a:lnTo>
                  <a:lnTo>
                    <a:pt x="1050668" y="2837851"/>
                  </a:lnTo>
                  <a:lnTo>
                    <a:pt x="1050668" y="1739301"/>
                  </a:lnTo>
                  <a:close/>
                  <a:moveTo>
                    <a:pt x="1153640" y="958251"/>
                  </a:moveTo>
                  <a:cubicBezTo>
                    <a:pt x="1138443" y="958251"/>
                    <a:pt x="1126123" y="970571"/>
                    <a:pt x="1126123" y="985768"/>
                  </a:cubicBezTo>
                  <a:lnTo>
                    <a:pt x="1126123" y="1095834"/>
                  </a:lnTo>
                  <a:cubicBezTo>
                    <a:pt x="1126123" y="1111031"/>
                    <a:pt x="1138443" y="1123351"/>
                    <a:pt x="1153640" y="1123351"/>
                  </a:cubicBezTo>
                  <a:lnTo>
                    <a:pt x="1380504" y="1123351"/>
                  </a:lnTo>
                  <a:cubicBezTo>
                    <a:pt x="1395701" y="1123351"/>
                    <a:pt x="1408021" y="1111031"/>
                    <a:pt x="1408021" y="1095834"/>
                  </a:cubicBezTo>
                  <a:lnTo>
                    <a:pt x="1408021" y="985768"/>
                  </a:lnTo>
                  <a:cubicBezTo>
                    <a:pt x="1408021" y="970571"/>
                    <a:pt x="1395701" y="958251"/>
                    <a:pt x="1380504" y="958251"/>
                  </a:cubicBezTo>
                  <a:close/>
                  <a:moveTo>
                    <a:pt x="130042" y="958251"/>
                  </a:moveTo>
                  <a:cubicBezTo>
                    <a:pt x="114845" y="958251"/>
                    <a:pt x="102525" y="970571"/>
                    <a:pt x="102525" y="985768"/>
                  </a:cubicBezTo>
                  <a:lnTo>
                    <a:pt x="102525" y="1095834"/>
                  </a:lnTo>
                  <a:cubicBezTo>
                    <a:pt x="102525" y="1111031"/>
                    <a:pt x="114845" y="1123351"/>
                    <a:pt x="130042" y="1123351"/>
                  </a:cubicBezTo>
                  <a:lnTo>
                    <a:pt x="356906" y="1123351"/>
                  </a:lnTo>
                  <a:cubicBezTo>
                    <a:pt x="372103" y="1123351"/>
                    <a:pt x="384423" y="1111031"/>
                    <a:pt x="384423" y="1095834"/>
                  </a:cubicBezTo>
                  <a:lnTo>
                    <a:pt x="384423" y="985768"/>
                  </a:lnTo>
                  <a:cubicBezTo>
                    <a:pt x="384423" y="970571"/>
                    <a:pt x="372103" y="958251"/>
                    <a:pt x="356906" y="958251"/>
                  </a:cubicBezTo>
                  <a:close/>
                  <a:moveTo>
                    <a:pt x="471252" y="395447"/>
                  </a:moveTo>
                  <a:lnTo>
                    <a:pt x="471252" y="710601"/>
                  </a:lnTo>
                  <a:lnTo>
                    <a:pt x="1025790" y="710601"/>
                  </a:lnTo>
                  <a:lnTo>
                    <a:pt x="1025790" y="395447"/>
                  </a:lnTo>
                  <a:close/>
                  <a:moveTo>
                    <a:pt x="671527" y="129577"/>
                  </a:moveTo>
                  <a:cubicBezTo>
                    <a:pt x="607086" y="129577"/>
                    <a:pt x="554846" y="181817"/>
                    <a:pt x="554846" y="246258"/>
                  </a:cubicBezTo>
                  <a:cubicBezTo>
                    <a:pt x="554846" y="310699"/>
                    <a:pt x="607086" y="362939"/>
                    <a:pt x="671527" y="362939"/>
                  </a:cubicBezTo>
                  <a:lnTo>
                    <a:pt x="825515" y="362939"/>
                  </a:lnTo>
                  <a:cubicBezTo>
                    <a:pt x="889956" y="362939"/>
                    <a:pt x="942196" y="310699"/>
                    <a:pt x="942196" y="246258"/>
                  </a:cubicBezTo>
                  <a:cubicBezTo>
                    <a:pt x="942196" y="181817"/>
                    <a:pt x="889956" y="129577"/>
                    <a:pt x="825515" y="129577"/>
                  </a:cubicBezTo>
                  <a:close/>
                  <a:moveTo>
                    <a:pt x="0" y="0"/>
                  </a:moveTo>
                  <a:lnTo>
                    <a:pt x="1497042" y="0"/>
                  </a:lnTo>
                  <a:lnTo>
                    <a:pt x="1497042" y="3623094"/>
                  </a:lnTo>
                  <a:lnTo>
                    <a:pt x="0" y="3623094"/>
                  </a:lnTo>
                  <a:lnTo>
                    <a:pt x="0" y="3313023"/>
                  </a:lnTo>
                  <a:lnTo>
                    <a:pt x="406503" y="3313023"/>
                  </a:lnTo>
                  <a:cubicBezTo>
                    <a:pt x="450242" y="3313023"/>
                    <a:pt x="485700" y="3277565"/>
                    <a:pt x="485700" y="3233826"/>
                  </a:cubicBezTo>
                  <a:lnTo>
                    <a:pt x="485700" y="2917048"/>
                  </a:lnTo>
                  <a:cubicBezTo>
                    <a:pt x="485700" y="2873309"/>
                    <a:pt x="450242" y="2837851"/>
                    <a:pt x="406503" y="2837851"/>
                  </a:cubicBezTo>
                  <a:lnTo>
                    <a:pt x="343402" y="2837851"/>
                  </a:lnTo>
                  <a:lnTo>
                    <a:pt x="347216" y="2818959"/>
                  </a:lnTo>
                  <a:lnTo>
                    <a:pt x="347216" y="2417515"/>
                  </a:lnTo>
                  <a:cubicBezTo>
                    <a:pt x="347216" y="2362085"/>
                    <a:pt x="302282" y="2317151"/>
                    <a:pt x="246852" y="2317151"/>
                  </a:cubicBezTo>
                  <a:lnTo>
                    <a:pt x="0" y="2317151"/>
                  </a:lnTo>
                  <a:lnTo>
                    <a:pt x="0" y="1637701"/>
                  </a:lnTo>
                  <a:lnTo>
                    <a:pt x="64805" y="1637701"/>
                  </a:lnTo>
                  <a:cubicBezTo>
                    <a:pt x="111566" y="1637701"/>
                    <a:pt x="149473" y="1599794"/>
                    <a:pt x="149473" y="1553033"/>
                  </a:cubicBezTo>
                  <a:lnTo>
                    <a:pt x="149473" y="1214369"/>
                  </a:lnTo>
                  <a:cubicBezTo>
                    <a:pt x="149473" y="1167608"/>
                    <a:pt x="111566" y="1129701"/>
                    <a:pt x="64805" y="1129701"/>
                  </a:cubicBezTo>
                  <a:lnTo>
                    <a:pt x="0" y="112970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8829" y="1975449"/>
              <a:ext cx="1535142" cy="939201"/>
              <a:chOff x="1406072" y="1975449"/>
              <a:chExt cx="1565139" cy="939201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406072" y="1975449"/>
                <a:ext cx="523336" cy="93920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494782" y="1975449"/>
                <a:ext cx="476429" cy="93920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ounded Rectangle 39"/>
            <p:cNvSpPr/>
            <p:nvPr/>
          </p:nvSpPr>
          <p:spPr>
            <a:xfrm>
              <a:off x="700555" y="2370896"/>
              <a:ext cx="1163416" cy="2523876"/>
            </a:xfrm>
            <a:custGeom>
              <a:avLst/>
              <a:gdLst/>
              <a:ahLst/>
              <a:cxnLst/>
              <a:rect l="l" t="t" r="r" b="b"/>
              <a:pathLst>
                <a:path w="1163416" h="2523876">
                  <a:moveTo>
                    <a:pt x="0" y="0"/>
                  </a:moveTo>
                  <a:lnTo>
                    <a:pt x="198996" y="0"/>
                  </a:lnTo>
                  <a:cubicBezTo>
                    <a:pt x="195754" y="6740"/>
                    <a:pt x="194056" y="14303"/>
                    <a:pt x="194056" y="22262"/>
                  </a:cubicBezTo>
                  <a:lnTo>
                    <a:pt x="194056" y="241334"/>
                  </a:lnTo>
                  <a:cubicBezTo>
                    <a:pt x="194056" y="271583"/>
                    <a:pt x="218577" y="296104"/>
                    <a:pt x="248826" y="296104"/>
                  </a:cubicBezTo>
                  <a:lnTo>
                    <a:pt x="542670" y="296104"/>
                  </a:lnTo>
                  <a:cubicBezTo>
                    <a:pt x="572919" y="296104"/>
                    <a:pt x="597440" y="271583"/>
                    <a:pt x="597440" y="241334"/>
                  </a:cubicBezTo>
                  <a:lnTo>
                    <a:pt x="597440" y="22262"/>
                  </a:lnTo>
                  <a:cubicBezTo>
                    <a:pt x="597440" y="14303"/>
                    <a:pt x="595742" y="6740"/>
                    <a:pt x="592500" y="0"/>
                  </a:cubicBezTo>
                  <a:lnTo>
                    <a:pt x="782704" y="0"/>
                  </a:lnTo>
                  <a:lnTo>
                    <a:pt x="782704" y="1416100"/>
                  </a:lnTo>
                  <a:lnTo>
                    <a:pt x="1051490" y="1416100"/>
                  </a:lnTo>
                  <a:cubicBezTo>
                    <a:pt x="1113305" y="1416100"/>
                    <a:pt x="1163416" y="1466211"/>
                    <a:pt x="1163416" y="1528026"/>
                  </a:cubicBezTo>
                  <a:lnTo>
                    <a:pt x="1163416" y="2110864"/>
                  </a:lnTo>
                  <a:cubicBezTo>
                    <a:pt x="1163416" y="2172679"/>
                    <a:pt x="1113305" y="2222790"/>
                    <a:pt x="1051490" y="2222790"/>
                  </a:cubicBezTo>
                  <a:lnTo>
                    <a:pt x="782704" y="2222790"/>
                  </a:lnTo>
                  <a:lnTo>
                    <a:pt x="782704" y="2523876"/>
                  </a:lnTo>
                  <a:lnTo>
                    <a:pt x="682374" y="2523876"/>
                  </a:lnTo>
                  <a:lnTo>
                    <a:pt x="682374" y="1739436"/>
                  </a:lnTo>
                  <a:cubicBezTo>
                    <a:pt x="682374" y="1686669"/>
                    <a:pt x="639597" y="1643892"/>
                    <a:pt x="586830" y="1643892"/>
                  </a:cubicBezTo>
                  <a:lnTo>
                    <a:pt x="204666" y="1643892"/>
                  </a:lnTo>
                  <a:cubicBezTo>
                    <a:pt x="151899" y="1643892"/>
                    <a:pt x="109122" y="1686669"/>
                    <a:pt x="109122" y="1739436"/>
                  </a:cubicBezTo>
                  <a:lnTo>
                    <a:pt x="109122" y="2523876"/>
                  </a:lnTo>
                  <a:lnTo>
                    <a:pt x="0" y="25238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2646" r="11279" b="2513"/>
          <a:stretch/>
        </p:blipFill>
        <p:spPr bwMode="auto">
          <a:xfrm>
            <a:off x="1998335" y="1909807"/>
            <a:ext cx="1544128" cy="368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" name="Group 100"/>
          <p:cNvGrpSpPr/>
          <p:nvPr/>
        </p:nvGrpSpPr>
        <p:grpSpPr>
          <a:xfrm>
            <a:off x="7547371" y="3035070"/>
            <a:ext cx="1335024" cy="2331720"/>
            <a:chOff x="6064561" y="3827855"/>
            <a:chExt cx="1335024" cy="23317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9" name="Rectangle 98"/>
            <p:cNvSpPr/>
            <p:nvPr/>
          </p:nvSpPr>
          <p:spPr>
            <a:xfrm>
              <a:off x="6064561" y="3827855"/>
              <a:ext cx="1335024" cy="2331720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1200mA-hr</a:t>
              </a:r>
            </a:p>
            <a:p>
              <a:pPr algn="ctr"/>
              <a:r>
                <a:rPr lang="en-US" sz="1600" dirty="0" smtClean="0"/>
                <a:t>(0.2” thick)</a:t>
              </a:r>
              <a:endParaRPr lang="en-US" sz="16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155792" y="4731482"/>
              <a:ext cx="1152561" cy="1419061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500mA-hr</a:t>
              </a:r>
            </a:p>
            <a:p>
              <a:pPr algn="ctr"/>
              <a:r>
                <a:rPr lang="en-US" sz="1600" dirty="0" smtClean="0"/>
                <a:t>Battery</a:t>
              </a:r>
            </a:p>
            <a:p>
              <a:pPr algn="ctr"/>
              <a:r>
                <a:rPr lang="en-US" sz="1600" dirty="0" smtClean="0"/>
                <a:t>(0.2” thick)</a:t>
              </a:r>
              <a:endParaRPr lang="en-US" sz="1600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73159" y="1540475"/>
            <a:ext cx="296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Existing </a:t>
            </a:r>
            <a:r>
              <a:rPr lang="en-US" b="1" dirty="0" err="1" smtClean="0"/>
              <a:t>Tympan</a:t>
            </a:r>
            <a:r>
              <a:rPr lang="en-US" sz="1400" dirty="0" smtClean="0"/>
              <a:t> </a:t>
            </a:r>
            <a:r>
              <a:rPr lang="en-US" sz="1200" dirty="0" smtClean="0"/>
              <a:t>(PCB 3.81” x 1.51”)</a:t>
            </a:r>
            <a:endParaRPr lang="en-US" sz="16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67171" y="1540475"/>
            <a:ext cx="14793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WEA Concept</a:t>
            </a:r>
          </a:p>
          <a:p>
            <a:pPr algn="ctr"/>
            <a:r>
              <a:rPr lang="en-US" b="1" dirty="0" smtClean="0"/>
              <a:t>Jan 18, 2018</a:t>
            </a:r>
          </a:p>
          <a:p>
            <a:pPr algn="ctr"/>
            <a:r>
              <a:rPr lang="en-US" sz="1200" dirty="0" smtClean="0"/>
              <a:t>(PCB 2.87” x 1.55”)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770787" y="5774723"/>
            <a:ext cx="88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Sizes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689418" y="5774723"/>
            <a:ext cx="2617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Stack of 3 Elements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Battery+Typman+Teensy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1.1” tall in enclosure.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360933" y="5774723"/>
            <a:ext cx="2419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Stack of 2 Elements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Battery+Typman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~0.75-0.8” in enclosure.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5558956" y="2615447"/>
            <a:ext cx="1532233" cy="2751343"/>
            <a:chOff x="1096166" y="1881466"/>
            <a:chExt cx="1532233" cy="2751343"/>
          </a:xfrm>
        </p:grpSpPr>
        <p:sp>
          <p:nvSpPr>
            <p:cNvPr id="109" name="Rounded Rectangle 108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4" name="Group 113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4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8" name="Group 117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4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43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2" name="Group 121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3" name="Group 122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6" name="Group 125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2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54" name="Rounded Rectangle 681"/>
          <p:cNvSpPr/>
          <p:nvPr/>
        </p:nvSpPr>
        <p:spPr>
          <a:xfrm>
            <a:off x="5608755" y="2678785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/>
          <p:cNvGrpSpPr/>
          <p:nvPr/>
        </p:nvGrpSpPr>
        <p:grpSpPr>
          <a:xfrm>
            <a:off x="3871412" y="2615447"/>
            <a:ext cx="1532233" cy="2751343"/>
            <a:chOff x="1096166" y="1881466"/>
            <a:chExt cx="1532233" cy="2751343"/>
          </a:xfrm>
        </p:grpSpPr>
        <p:sp>
          <p:nvSpPr>
            <p:cNvPr id="156" name="Rounded Rectangle 155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9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0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1" name="Group 160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9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5" name="Group 164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9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6" name="Group 165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9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1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9" name="Group 168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8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73" name="Group 172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7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6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6843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ontent Placeholder 101"/>
          <p:cNvSpPr>
            <a:spLocks noGrp="1"/>
          </p:cNvSpPr>
          <p:nvPr>
            <p:ph idx="1"/>
          </p:nvPr>
        </p:nvSpPr>
        <p:spPr>
          <a:xfrm>
            <a:off x="533400" y="5067300"/>
            <a:ext cx="8119866" cy="12827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Same processor, same speed, same software</a:t>
            </a:r>
          </a:p>
          <a:p>
            <a:r>
              <a:rPr lang="en-US" dirty="0" smtClean="0"/>
              <a:t>New Bluetooth unit (better connection to phone)</a:t>
            </a:r>
          </a:p>
          <a:p>
            <a:r>
              <a:rPr lang="en-US" dirty="0" smtClean="0"/>
              <a:t>Potential for daughter card for better on-board mics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Smaller </a:t>
            </a:r>
            <a:r>
              <a:rPr lang="en-US" sz="4000" dirty="0" err="1" smtClean="0"/>
              <a:t>Tympan</a:t>
            </a:r>
            <a:endParaRPr lang="en-US" sz="4000" dirty="0"/>
          </a:p>
        </p:txBody>
      </p:sp>
      <p:grpSp>
        <p:nvGrpSpPr>
          <p:cNvPr id="60" name="Group 59"/>
          <p:cNvGrpSpPr/>
          <p:nvPr/>
        </p:nvGrpSpPr>
        <p:grpSpPr>
          <a:xfrm rot="16200000">
            <a:off x="6252091" y="966853"/>
            <a:ext cx="1535448" cy="2751343"/>
            <a:chOff x="5850312" y="2055759"/>
            <a:chExt cx="1535448" cy="2751343"/>
          </a:xfrm>
        </p:grpSpPr>
        <p:grpSp>
          <p:nvGrpSpPr>
            <p:cNvPr id="12" name="Group 11"/>
            <p:cNvGrpSpPr/>
            <p:nvPr/>
          </p:nvGrpSpPr>
          <p:grpSpPr>
            <a:xfrm>
              <a:off x="5850312" y="2055759"/>
              <a:ext cx="1532233" cy="2751343"/>
              <a:chOff x="1096166" y="1881466"/>
              <a:chExt cx="1532233" cy="275134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142750" y="1944804"/>
                <a:ext cx="1485649" cy="2688005"/>
              </a:xfrm>
              <a:prstGeom prst="roundRect">
                <a:avLst>
                  <a:gd name="adj" fmla="val 947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flipH="1">
                <a:off x="1180592" y="1975480"/>
                <a:ext cx="1409964" cy="2626653"/>
              </a:xfrm>
              <a:prstGeom prst="roundRect">
                <a:avLst>
                  <a:gd name="adj" fmla="val 10812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 flipH="1">
                <a:off x="1204072" y="2019391"/>
                <a:ext cx="1363004" cy="2547460"/>
                <a:chOff x="4337990" y="3504465"/>
                <a:chExt cx="1363004" cy="2547460"/>
              </a:xfrm>
            </p:grpSpPr>
            <p:pic>
              <p:nvPicPr>
                <p:cNvPr id="54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50" t="90208" r="71852" b="5347"/>
                <a:stretch/>
              </p:blipFill>
              <p:spPr bwMode="auto">
                <a:xfrm>
                  <a:off x="5467745" y="3504465"/>
                  <a:ext cx="233249" cy="1728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5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50" t="90208" r="71852" b="5347"/>
                <a:stretch/>
              </p:blipFill>
              <p:spPr bwMode="auto">
                <a:xfrm>
                  <a:off x="4337990" y="3516838"/>
                  <a:ext cx="233249" cy="1728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50" t="90208" r="71852" b="5347"/>
                <a:stretch/>
              </p:blipFill>
              <p:spPr bwMode="auto">
                <a:xfrm>
                  <a:off x="5467745" y="5866665"/>
                  <a:ext cx="233249" cy="1728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7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450" t="90208" r="71852" b="5347"/>
                <a:stretch/>
              </p:blipFill>
              <p:spPr bwMode="auto">
                <a:xfrm>
                  <a:off x="4337990" y="5879038"/>
                  <a:ext cx="233249" cy="1728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59" t="15651" r="39043" b="77578"/>
              <a:stretch/>
            </p:blipFill>
            <p:spPr bwMode="auto">
              <a:xfrm rot="5400000">
                <a:off x="2232059" y="3072484"/>
                <a:ext cx="428628" cy="263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2" descr="RedBearLab BLE Nano v2 - nRF5283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67" t="7511" r="23800" b="8045"/>
              <a:stretch/>
            </p:blipFill>
            <p:spPr bwMode="auto">
              <a:xfrm rot="5400000">
                <a:off x="1972163" y="3736499"/>
                <a:ext cx="463162" cy="7589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Group 17"/>
              <p:cNvGrpSpPr/>
              <p:nvPr/>
            </p:nvGrpSpPr>
            <p:grpSpPr>
              <a:xfrm rot="16200000" flipV="1">
                <a:off x="2186036" y="3483040"/>
                <a:ext cx="431122" cy="329970"/>
                <a:chOff x="5308498" y="4913854"/>
                <a:chExt cx="431122" cy="329970"/>
              </a:xfrm>
            </p:grpSpPr>
            <p:pic>
              <p:nvPicPr>
                <p:cNvPr id="51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313" t="77001" r="47637" b="20231"/>
                <a:stretch/>
              </p:blipFill>
              <p:spPr bwMode="auto">
                <a:xfrm>
                  <a:off x="5516325" y="4913854"/>
                  <a:ext cx="215437" cy="1654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313" t="77001" r="47637" b="20231"/>
                <a:stretch/>
              </p:blipFill>
              <p:spPr bwMode="auto">
                <a:xfrm>
                  <a:off x="5308498" y="4913854"/>
                  <a:ext cx="215437" cy="1654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346" t="58292" r="35669" b="37217"/>
                <a:stretch/>
              </p:blipFill>
              <p:spPr bwMode="auto">
                <a:xfrm rot="10800000">
                  <a:off x="5321197" y="5069161"/>
                  <a:ext cx="418423" cy="1746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5" t="67717" r="56572" b="24290"/>
              <a:stretch/>
            </p:blipFill>
            <p:spPr bwMode="auto">
              <a:xfrm>
                <a:off x="1140319" y="3428166"/>
                <a:ext cx="464787" cy="4778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03" t="34070" r="73875" b="54579"/>
              <a:stretch/>
            </p:blipFill>
            <p:spPr bwMode="auto">
              <a:xfrm>
                <a:off x="1096166" y="2968767"/>
                <a:ext cx="289560" cy="44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61" t="64625" r="37261" b="22617"/>
              <a:stretch/>
            </p:blipFill>
            <p:spPr bwMode="auto">
              <a:xfrm rot="5400000">
                <a:off x="1178834" y="3863160"/>
                <a:ext cx="508000" cy="49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1197688" y="2332714"/>
                <a:ext cx="1374895" cy="204489"/>
                <a:chOff x="2580492" y="4170973"/>
                <a:chExt cx="1374895" cy="204489"/>
              </a:xfrm>
            </p:grpSpPr>
            <p:pic>
              <p:nvPicPr>
                <p:cNvPr id="49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75" t="30136" r="70770" b="66290"/>
                <a:stretch/>
              </p:blipFill>
              <p:spPr bwMode="auto">
                <a:xfrm rot="16200000" flipV="1">
                  <a:off x="2547746" y="4203719"/>
                  <a:ext cx="204489" cy="1389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75" t="30136" r="70770" b="66290"/>
                <a:stretch/>
              </p:blipFill>
              <p:spPr bwMode="auto">
                <a:xfrm rot="16200000" flipV="1">
                  <a:off x="3783644" y="4203719"/>
                  <a:ext cx="204489" cy="1389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 flipH="1">
                <a:off x="1412662" y="1881466"/>
                <a:ext cx="915879" cy="787389"/>
                <a:chOff x="4531197" y="3366540"/>
                <a:chExt cx="915879" cy="787389"/>
              </a:xfrm>
            </p:grpSpPr>
            <p:pic>
              <p:nvPicPr>
                <p:cNvPr id="4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66" b="23188" l="3644" r="97571">
                              <a14:foregroundMark x1="19433" y1="20934" x2="18219" y2="2093"/>
                              <a14:foregroundMark x1="8097" y1="16425" x2="14170" y2="17069"/>
                              <a14:foregroundMark x1="27935" y1="10145" x2="18623" y2="9501"/>
                              <a14:foregroundMark x1="6883" y1="7890" x2="18623" y2="7890"/>
                              <a14:foregroundMark x1="70850" y1="8213" x2="79757" y2="8213"/>
                              <a14:foregroundMark x1="91093" y1="10145" x2="82186" y2="9662"/>
                              <a14:foregroundMark x1="70850" y1="16586" x2="82591" y2="16425"/>
                              <a14:foregroundMark x1="81377" y1="16747" x2="81377" y2="2899"/>
                              <a14:foregroundMark x1="81377" y1="2415" x2="81377" y2="2415"/>
                              <a14:foregroundMark x1="87854" y1="16425" x2="87854" y2="4509"/>
                              <a14:backgroundMark x1="31984" y1="4992" x2="34413" y2="23833"/>
                              <a14:backgroundMark x1="63968" y1="19968" x2="66397" y2="2576"/>
                              <a14:backgroundMark x1="90283" y1="12077" x2="91903" y2="20290"/>
                              <a14:backgroundMark x1="92713" y1="8374" x2="93522" y2="5958"/>
                              <a14:backgroundMark x1="70850" y1="14815" x2="70445" y2="9823"/>
                              <a14:backgroundMark x1="70445" y1="6441" x2="64777" y2="6280"/>
                              <a14:backgroundMark x1="13360" y1="20290" x2="9717" y2="20290"/>
                              <a14:backgroundMark x1="72874" y1="14332" x2="72470" y2="10145"/>
                              <a14:backgroundMark x1="72065" y1="6602" x2="70040" y2="5958"/>
                              <a14:backgroundMark x1="7692" y1="15137" x2="7692" y2="1062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327" t="2020" r="6954" b="77183"/>
                <a:stretch/>
              </p:blipFill>
              <p:spPr bwMode="auto">
                <a:xfrm flipH="1">
                  <a:off x="4531197" y="3366540"/>
                  <a:ext cx="387455" cy="7873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66" b="23188" l="3644" r="97571">
                              <a14:foregroundMark x1="19433" y1="20934" x2="18219" y2="2093"/>
                              <a14:foregroundMark x1="8097" y1="16425" x2="14170" y2="17069"/>
                              <a14:foregroundMark x1="27935" y1="10145" x2="18623" y2="9501"/>
                              <a14:foregroundMark x1="6883" y1="7890" x2="18623" y2="7890"/>
                              <a14:foregroundMark x1="70850" y1="8213" x2="79757" y2="8213"/>
                              <a14:foregroundMark x1="91093" y1="10145" x2="82186" y2="9662"/>
                              <a14:foregroundMark x1="70850" y1="16586" x2="82591" y2="16425"/>
                              <a14:foregroundMark x1="81377" y1="16747" x2="81377" y2="2899"/>
                              <a14:foregroundMark x1="81377" y1="2415" x2="81377" y2="2415"/>
                              <a14:foregroundMark x1="87854" y1="16425" x2="87854" y2="4509"/>
                              <a14:backgroundMark x1="31984" y1="4992" x2="34413" y2="23833"/>
                              <a14:backgroundMark x1="63968" y1="19968" x2="66397" y2="2576"/>
                              <a14:backgroundMark x1="90283" y1="12077" x2="91903" y2="20290"/>
                              <a14:backgroundMark x1="92713" y1="8374" x2="93522" y2="5958"/>
                              <a14:backgroundMark x1="70850" y1="14815" x2="70445" y2="9823"/>
                              <a14:backgroundMark x1="70445" y1="6441" x2="64777" y2="6280"/>
                              <a14:backgroundMark x1="13360" y1="20290" x2="9717" y2="20290"/>
                              <a14:backgroundMark x1="72874" y1="14332" x2="72470" y2="10145"/>
                              <a14:backgroundMark x1="72065" y1="6602" x2="70040" y2="5958"/>
                              <a14:backgroundMark x1="7692" y1="15137" x2="7692" y2="1062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0" t="2020" r="69451" b="77183"/>
                <a:stretch/>
              </p:blipFill>
              <p:spPr bwMode="auto">
                <a:xfrm flipH="1">
                  <a:off x="5059621" y="3366540"/>
                  <a:ext cx="387455" cy="7873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 rot="16200000" flipV="1">
                <a:off x="2019237" y="4390883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21" t="36927" r="35669" b="41153"/>
              <a:stretch/>
            </p:blipFill>
            <p:spPr bwMode="auto">
              <a:xfrm>
                <a:off x="1613532" y="2989846"/>
                <a:ext cx="550517" cy="8525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" name="Group 25"/>
              <p:cNvGrpSpPr/>
              <p:nvPr/>
            </p:nvGrpSpPr>
            <p:grpSpPr>
              <a:xfrm rot="16200000">
                <a:off x="1683111" y="2050372"/>
                <a:ext cx="406901" cy="1369130"/>
                <a:chOff x="2738631" y="4606960"/>
                <a:chExt cx="406901" cy="1369130"/>
              </a:xfrm>
            </p:grpSpPr>
            <p:pic>
              <p:nvPicPr>
                <p:cNvPr id="41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0687" b="43702"/>
                <a:stretch/>
              </p:blipFill>
              <p:spPr bwMode="auto">
                <a:xfrm>
                  <a:off x="2939060" y="4606960"/>
                  <a:ext cx="206472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3174" b="43702"/>
                <a:stretch/>
              </p:blipFill>
              <p:spPr bwMode="auto">
                <a:xfrm>
                  <a:off x="2841580" y="4606960"/>
                  <a:ext cx="100345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3174" b="43702"/>
                <a:stretch/>
              </p:blipFill>
              <p:spPr bwMode="auto">
                <a:xfrm>
                  <a:off x="2738631" y="4606961"/>
                  <a:ext cx="100345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0687" b="43702"/>
                <a:stretch/>
              </p:blipFill>
              <p:spPr bwMode="auto">
                <a:xfrm>
                  <a:off x="2939060" y="5865387"/>
                  <a:ext cx="206472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3174" b="43702"/>
                <a:stretch/>
              </p:blipFill>
              <p:spPr bwMode="auto">
                <a:xfrm>
                  <a:off x="2841580" y="5865387"/>
                  <a:ext cx="100345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446" r="63174" b="43702"/>
                <a:stretch/>
              </p:blipFill>
              <p:spPr bwMode="auto">
                <a:xfrm>
                  <a:off x="2738631" y="5865387"/>
                  <a:ext cx="100345" cy="1107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1560469" y="4380566"/>
                <a:ext cx="489620" cy="198876"/>
                <a:chOff x="2863841" y="6062621"/>
                <a:chExt cx="489620" cy="198876"/>
              </a:xfrm>
            </p:grpSpPr>
            <p:pic>
              <p:nvPicPr>
                <p:cNvPr id="36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4670" r="60865" b="43702"/>
                <a:stretch/>
              </p:blipFill>
              <p:spPr bwMode="auto">
                <a:xfrm rot="16200000">
                  <a:off x="2813043" y="6113419"/>
                  <a:ext cx="198876" cy="972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3110" r="63196" b="43702"/>
                <a:stretch/>
              </p:blipFill>
              <p:spPr bwMode="auto">
                <a:xfrm>
                  <a:off x="2954396" y="6069763"/>
                  <a:ext cx="99439" cy="190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3110" r="63196" b="43702"/>
                <a:stretch/>
              </p:blipFill>
              <p:spPr bwMode="auto">
                <a:xfrm>
                  <a:off x="3056233" y="6069763"/>
                  <a:ext cx="99439" cy="190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3110" r="63196" b="43702"/>
                <a:stretch/>
              </p:blipFill>
              <p:spPr bwMode="auto">
                <a:xfrm>
                  <a:off x="3153490" y="6069763"/>
                  <a:ext cx="99439" cy="190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4" descr="C:\Users\wea\Desktop\2017-01-13 Tympan A Daughter Card\IMG_7217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6016" b="82129" l="30643" r="68947">
                              <a14:foregroundMark x1="59918" y1="55371" x2="65663" y2="55566"/>
                              <a14:foregroundMark x1="34337" y1="78906" x2="65253" y2="78711"/>
                              <a14:foregroundMark x1="34610" y1="75781" x2="64843" y2="75586"/>
                              <a14:foregroundMark x1="34063" y1="41992" x2="34063" y2="44238"/>
                              <a14:foregroundMark x1="34063" y1="40234" x2="34063" y2="42090"/>
                              <a14:foregroundMark x1="61970" y1="33496" x2="64159" y2="33496"/>
                              <a14:foregroundMark x1="36936" y1="19727" x2="36662" y2="27539"/>
                              <a14:foregroundMark x1="37620" y1="18359" x2="40219" y2="18359"/>
                              <a14:foregroundMark x1="59371" y1="18359" x2="62791" y2="18457"/>
                              <a14:foregroundMark x1="59508" y1="18945" x2="59371" y2="26953"/>
                              <a14:foregroundMark x1="58550" y1="20313" x2="59371" y2="19336"/>
                              <a14:foregroundMark x1="46238" y1="21094" x2="54583" y2="20996"/>
                              <a14:backgroundMark x1="46785" y1="23340" x2="52394" y2="23145"/>
                              <a14:backgroundMark x1="47469" y1="22656" x2="51710" y2="22754"/>
                              <a14:backgroundMark x1="62654" y1="32129" x2="63475" y2="32910"/>
                              <a14:backgroundMark x1="36662" y1="32324" x2="36662" y2="32813"/>
                              <a14:backgroundMark x1="36252" y1="76465" x2="36662" y2="76953"/>
                              <a14:backgroundMark x1="63201" y1="76465" x2="63201" y2="77344"/>
                              <a14:backgroundMark x1="60602" y1="56543" x2="64569" y2="56543"/>
                              <a14:backgroundMark x1="63748" y1="77637" x2="63748" y2="76758"/>
                              <a14:backgroundMark x1="36389" y1="77539" x2="37209" y2="76660"/>
                              <a14:backgroundMark x1="62380" y1="32910" x2="63064" y2="3300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74" t="53110" r="63196" b="43702"/>
                <a:stretch/>
              </p:blipFill>
              <p:spPr bwMode="auto">
                <a:xfrm>
                  <a:off x="3254022" y="6069763"/>
                  <a:ext cx="99439" cy="1905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997" y="2531486"/>
                <a:ext cx="122237" cy="4206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8091" y="2531486"/>
                <a:ext cx="122237" cy="4206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1560469" y="4375235"/>
                <a:ext cx="503341" cy="210344"/>
                <a:chOff x="1560469" y="4375235"/>
                <a:chExt cx="503341" cy="210344"/>
              </a:xfrm>
            </p:grpSpPr>
            <p:pic>
              <p:nvPicPr>
                <p:cNvPr id="3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85" t="50000" r="-2"/>
                <a:stretch/>
              </p:blipFill>
              <p:spPr bwMode="auto">
                <a:xfrm>
                  <a:off x="1560469" y="4375235"/>
                  <a:ext cx="105755" cy="2103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85" t="50000" r="-2"/>
                <a:stretch/>
              </p:blipFill>
              <p:spPr bwMode="auto">
                <a:xfrm>
                  <a:off x="1659866" y="4375235"/>
                  <a:ext cx="105755" cy="2103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85" t="50000" r="-2"/>
                <a:stretch/>
              </p:blipFill>
              <p:spPr bwMode="auto">
                <a:xfrm>
                  <a:off x="1759263" y="4375235"/>
                  <a:ext cx="105755" cy="2103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85" t="50000" r="-2"/>
                <a:stretch/>
              </p:blipFill>
              <p:spPr bwMode="auto">
                <a:xfrm>
                  <a:off x="1858660" y="4375235"/>
                  <a:ext cx="105755" cy="2103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85" t="50000" r="-2"/>
                <a:stretch/>
              </p:blipFill>
              <p:spPr bwMode="auto">
                <a:xfrm>
                  <a:off x="1958055" y="4375235"/>
                  <a:ext cx="105755" cy="2103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58" name="Rounded Rectangle 681"/>
            <p:cNvSpPr/>
            <p:nvPr/>
          </p:nvSpPr>
          <p:spPr>
            <a:xfrm>
              <a:off x="5900111" y="2119097"/>
              <a:ext cx="1485649" cy="2688005"/>
            </a:xfrm>
            <a:custGeom>
              <a:avLst/>
              <a:gdLst/>
              <a:ahLst/>
              <a:cxnLst/>
              <a:rect l="l" t="t" r="r" b="b"/>
              <a:pathLst>
                <a:path w="1485649" h="2688005">
                  <a:moveTo>
                    <a:pt x="140795" y="0"/>
                  </a:moveTo>
                  <a:lnTo>
                    <a:pt x="1344854" y="0"/>
                  </a:lnTo>
                  <a:cubicBezTo>
                    <a:pt x="1422613" y="0"/>
                    <a:pt x="1485649" y="63036"/>
                    <a:pt x="1485649" y="140795"/>
                  </a:cubicBezTo>
                  <a:lnTo>
                    <a:pt x="1485649" y="339106"/>
                  </a:lnTo>
                  <a:lnTo>
                    <a:pt x="1329693" y="339106"/>
                  </a:lnTo>
                  <a:cubicBezTo>
                    <a:pt x="1295349" y="339106"/>
                    <a:pt x="1267508" y="366947"/>
                    <a:pt x="1267508" y="401291"/>
                  </a:cubicBezTo>
                  <a:lnTo>
                    <a:pt x="1267508" y="1463504"/>
                  </a:lnTo>
                  <a:lnTo>
                    <a:pt x="1075514" y="1463504"/>
                  </a:lnTo>
                  <a:cubicBezTo>
                    <a:pt x="1034612" y="1463504"/>
                    <a:pt x="1001455" y="1496661"/>
                    <a:pt x="1001455" y="1537563"/>
                  </a:cubicBezTo>
                  <a:lnTo>
                    <a:pt x="1001455" y="1833789"/>
                  </a:lnTo>
                  <a:cubicBezTo>
                    <a:pt x="1001455" y="1874691"/>
                    <a:pt x="1034612" y="1907848"/>
                    <a:pt x="1075514" y="1907848"/>
                  </a:cubicBezTo>
                  <a:lnTo>
                    <a:pt x="1485649" y="1907848"/>
                  </a:lnTo>
                  <a:lnTo>
                    <a:pt x="1485649" y="2547210"/>
                  </a:lnTo>
                  <a:cubicBezTo>
                    <a:pt x="1485649" y="2624969"/>
                    <a:pt x="1422613" y="2688005"/>
                    <a:pt x="1344854" y="2688005"/>
                  </a:cubicBezTo>
                  <a:lnTo>
                    <a:pt x="1129479" y="2688005"/>
                  </a:lnTo>
                  <a:lnTo>
                    <a:pt x="1129479" y="2483803"/>
                  </a:lnTo>
                  <a:cubicBezTo>
                    <a:pt x="1129479" y="2442901"/>
                    <a:pt x="1096322" y="2409744"/>
                    <a:pt x="1055420" y="2409744"/>
                  </a:cubicBezTo>
                  <a:lnTo>
                    <a:pt x="439701" y="2409744"/>
                  </a:lnTo>
                  <a:cubicBezTo>
                    <a:pt x="398799" y="2409744"/>
                    <a:pt x="365642" y="2442901"/>
                    <a:pt x="365642" y="2483803"/>
                  </a:cubicBezTo>
                  <a:lnTo>
                    <a:pt x="365642" y="2688005"/>
                  </a:lnTo>
                  <a:lnTo>
                    <a:pt x="140795" y="2688005"/>
                  </a:lnTo>
                  <a:cubicBezTo>
                    <a:pt x="63036" y="2688005"/>
                    <a:pt x="0" y="2624969"/>
                    <a:pt x="0" y="2547210"/>
                  </a:cubicBezTo>
                  <a:lnTo>
                    <a:pt x="0" y="2407246"/>
                  </a:lnTo>
                  <a:lnTo>
                    <a:pt x="155956" y="2407246"/>
                  </a:lnTo>
                  <a:cubicBezTo>
                    <a:pt x="190300" y="2407246"/>
                    <a:pt x="218141" y="2379405"/>
                    <a:pt x="218141" y="2345061"/>
                  </a:cubicBezTo>
                  <a:lnTo>
                    <a:pt x="218141" y="1907848"/>
                  </a:lnTo>
                  <a:lnTo>
                    <a:pt x="410133" y="1907848"/>
                  </a:lnTo>
                  <a:cubicBezTo>
                    <a:pt x="451035" y="1907848"/>
                    <a:pt x="484192" y="1874691"/>
                    <a:pt x="484192" y="1833789"/>
                  </a:cubicBezTo>
                  <a:lnTo>
                    <a:pt x="484192" y="1537563"/>
                  </a:lnTo>
                  <a:cubicBezTo>
                    <a:pt x="484192" y="1496661"/>
                    <a:pt x="451035" y="1463504"/>
                    <a:pt x="410133" y="1463504"/>
                  </a:cubicBezTo>
                  <a:lnTo>
                    <a:pt x="218141" y="1463504"/>
                  </a:lnTo>
                  <a:lnTo>
                    <a:pt x="218141" y="401291"/>
                  </a:lnTo>
                  <a:cubicBezTo>
                    <a:pt x="218141" y="366947"/>
                    <a:pt x="190300" y="339106"/>
                    <a:pt x="155956" y="339106"/>
                  </a:cubicBezTo>
                  <a:lnTo>
                    <a:pt x="0" y="339106"/>
                  </a:lnTo>
                  <a:lnTo>
                    <a:pt x="0" y="140795"/>
                  </a:lnTo>
                  <a:cubicBezTo>
                    <a:pt x="0" y="63036"/>
                    <a:pt x="63036" y="0"/>
                    <a:pt x="14079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C:\Users\wea\Desktop\2017-10-24 Unboxing\IMG_8584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0078" y1="61550" x2="31641" y2="62427"/>
                        <a14:foregroundMark x1="32227" y1="62135" x2="32910" y2="58918"/>
                        <a14:foregroundMark x1="79590" y1="61550" x2="81543" y2="61550"/>
                        <a14:foregroundMark x1="81445" y1="61988" x2="83496" y2="49561"/>
                        <a14:foregroundMark x1="82813" y1="49561" x2="17578" y2="49415"/>
                        <a14:foregroundMark x1="17773" y1="58333" x2="83203" y2="57456"/>
                        <a14:foregroundMark x1="42578" y1="64766" x2="72168" y2="64181"/>
                        <a14:foregroundMark x1="67969" y1="38158" x2="26465" y2="38304"/>
                        <a14:foregroundMark x1="19043" y1="47222" x2="27832" y2="45906"/>
                        <a14:foregroundMark x1="71484" y1="44883" x2="74707" y2="44883"/>
                        <a14:foregroundMark x1="71777" y1="48099" x2="59375" y2="48392"/>
                        <a14:foregroundMark x1="42871" y1="47515" x2="27734" y2="47953"/>
                        <a14:foregroundMark x1="29590" y1="53363" x2="50684" y2="51608"/>
                        <a14:foregroundMark x1="57910" y1="53655" x2="73730" y2="52047"/>
                        <a14:backgroundMark x1="20801" y1="63889" x2="37402" y2="63889"/>
                        <a14:backgroundMark x1="24414" y1="66520" x2="25977" y2="62281"/>
                        <a14:backgroundMark x1="73145" y1="68421" x2="76563" y2="61696"/>
                        <a14:backgroundMark x1="33203" y1="62719" x2="33887" y2="61257"/>
                        <a14:backgroundMark x1="39551" y1="64181" x2="41895" y2="66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36918" r="14165" b="33929"/>
          <a:stretch/>
        </p:blipFill>
        <p:spPr bwMode="auto">
          <a:xfrm>
            <a:off x="594674" y="3713163"/>
            <a:ext cx="3740419" cy="10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5659579" y="3941367"/>
            <a:ext cx="2762249" cy="795733"/>
            <a:chOff x="5257801" y="4538267"/>
            <a:chExt cx="2762249" cy="795733"/>
          </a:xfrm>
        </p:grpSpPr>
        <p:sp>
          <p:nvSpPr>
            <p:cNvPr id="75" name="Rectangle 74"/>
            <p:cNvSpPr/>
            <p:nvPr/>
          </p:nvSpPr>
          <p:spPr>
            <a:xfrm>
              <a:off x="5693614" y="4687588"/>
              <a:ext cx="2014842" cy="2598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1" t="46546" r="76903" b="45038"/>
            <a:stretch/>
          </p:blipFill>
          <p:spPr bwMode="auto">
            <a:xfrm>
              <a:off x="5305705" y="4642644"/>
              <a:ext cx="387910" cy="29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6" t="50737" r="54529" b="45038"/>
            <a:stretch/>
          </p:blipFill>
          <p:spPr bwMode="auto">
            <a:xfrm>
              <a:off x="6405564" y="4790875"/>
              <a:ext cx="328612" cy="149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3" name="Group 72"/>
            <p:cNvGrpSpPr/>
            <p:nvPr/>
          </p:nvGrpSpPr>
          <p:grpSpPr>
            <a:xfrm>
              <a:off x="5582521" y="4642045"/>
              <a:ext cx="132479" cy="298256"/>
              <a:chOff x="5582521" y="3428401"/>
              <a:chExt cx="132479" cy="298256"/>
            </a:xfrm>
          </p:grpSpPr>
          <p:pic>
            <p:nvPicPr>
              <p:cNvPr id="71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83" t="50754" r="59615" b="45038"/>
              <a:stretch/>
            </p:blipFill>
            <p:spPr bwMode="auto">
              <a:xfrm>
                <a:off x="5582521" y="3577827"/>
                <a:ext cx="132479" cy="148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83" t="48532" r="59615" b="47260"/>
              <a:stretch/>
            </p:blipFill>
            <p:spPr bwMode="auto">
              <a:xfrm>
                <a:off x="5582521" y="3428401"/>
                <a:ext cx="132479" cy="148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44" t="48532" r="54661" b="49364"/>
            <a:stretch/>
          </p:blipFill>
          <p:spPr bwMode="auto">
            <a:xfrm>
              <a:off x="5712254" y="4642045"/>
              <a:ext cx="1996202" cy="7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34" t="43595" r="23548" b="45038"/>
            <a:stretch/>
          </p:blipFill>
          <p:spPr bwMode="auto">
            <a:xfrm>
              <a:off x="6858000" y="4538267"/>
              <a:ext cx="350401" cy="40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Users\wea\Desktop\2017-10-24 Unboxing\IMG_8585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3000" contrast="2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6" t="40617" r="35627" b="47826"/>
            <a:stretch/>
          </p:blipFill>
          <p:spPr bwMode="auto">
            <a:xfrm>
              <a:off x="7225883" y="4835076"/>
              <a:ext cx="487171" cy="10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1" t="46546" r="78704" b="45038"/>
            <a:stretch/>
          </p:blipFill>
          <p:spPr bwMode="auto">
            <a:xfrm flipH="1">
              <a:off x="7708456" y="4642644"/>
              <a:ext cx="292544" cy="29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Group 75"/>
            <p:cNvGrpSpPr/>
            <p:nvPr/>
          </p:nvGrpSpPr>
          <p:grpSpPr>
            <a:xfrm flipH="1">
              <a:off x="7660559" y="4642644"/>
              <a:ext cx="132479" cy="298256"/>
              <a:chOff x="5582521" y="3428401"/>
              <a:chExt cx="132479" cy="298256"/>
            </a:xfrm>
          </p:grpSpPr>
          <p:pic>
            <p:nvPicPr>
              <p:cNvPr id="77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83" t="50754" r="60018" b="45038"/>
              <a:stretch/>
            </p:blipFill>
            <p:spPr bwMode="auto">
              <a:xfrm>
                <a:off x="5582522" y="3577827"/>
                <a:ext cx="111125" cy="148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83" t="48532" r="59615" b="47260"/>
              <a:stretch/>
            </p:blipFill>
            <p:spPr bwMode="auto">
              <a:xfrm>
                <a:off x="5582521" y="3428401"/>
                <a:ext cx="132479" cy="148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0" name="Rectangle 79"/>
            <p:cNvSpPr/>
            <p:nvPr/>
          </p:nvSpPr>
          <p:spPr>
            <a:xfrm>
              <a:off x="5715000" y="4868193"/>
              <a:ext cx="152400" cy="678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5257801" y="4940300"/>
              <a:ext cx="2762249" cy="393700"/>
              <a:chOff x="5257801" y="4947444"/>
              <a:chExt cx="2762249" cy="393700"/>
            </a:xfrm>
          </p:grpSpPr>
          <p:pic>
            <p:nvPicPr>
              <p:cNvPr id="66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1" t="54805" r="82262" b="34063"/>
              <a:stretch/>
            </p:blipFill>
            <p:spPr bwMode="auto">
              <a:xfrm>
                <a:off x="5257801" y="4947444"/>
                <a:ext cx="134864" cy="393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29" t="54805" r="65799" b="34063"/>
              <a:stretch/>
            </p:blipFill>
            <p:spPr bwMode="auto">
              <a:xfrm>
                <a:off x="5380839" y="4947444"/>
                <a:ext cx="257961" cy="393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51" t="54805" r="54649" b="34063"/>
              <a:stretch/>
            </p:blipFill>
            <p:spPr bwMode="auto">
              <a:xfrm>
                <a:off x="5610977" y="4947444"/>
                <a:ext cx="481808" cy="393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256" t="54805" r="14954" b="34063"/>
              <a:stretch/>
            </p:blipFill>
            <p:spPr bwMode="auto">
              <a:xfrm>
                <a:off x="7660559" y="4947444"/>
                <a:ext cx="359491" cy="393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" descr="C:\Users\wea\Desktop\2017-10-24 Unboxing\IMG_8584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30078" y1="61550" x2="31641" y2="62427"/>
                            <a14:foregroundMark x1="32227" y1="62135" x2="32910" y2="58918"/>
                            <a14:foregroundMark x1="79590" y1="61550" x2="81543" y2="61550"/>
                            <a14:foregroundMark x1="81445" y1="61988" x2="83496" y2="49561"/>
                            <a14:foregroundMark x1="82813" y1="49561" x2="17578" y2="49415"/>
                            <a14:foregroundMark x1="17773" y1="58333" x2="83203" y2="57456"/>
                            <a14:foregroundMark x1="42578" y1="64766" x2="72168" y2="64181"/>
                            <a14:foregroundMark x1="67969" y1="38158" x2="26465" y2="38304"/>
                            <a14:foregroundMark x1="19043" y1="47222" x2="27832" y2="45906"/>
                            <a14:foregroundMark x1="71484" y1="44883" x2="74707" y2="44883"/>
                            <a14:foregroundMark x1="71777" y1="48099" x2="59375" y2="48392"/>
                            <a14:foregroundMark x1="42871" y1="47515" x2="27734" y2="47953"/>
                            <a14:foregroundMark x1="29590" y1="53363" x2="50684" y2="51608"/>
                            <a14:foregroundMark x1="57910" y1="53655" x2="73730" y2="52047"/>
                            <a14:backgroundMark x1="20801" y1="63889" x2="37402" y2="63889"/>
                            <a14:backgroundMark x1="24414" y1="66520" x2="25977" y2="62281"/>
                            <a14:backgroundMark x1="73145" y1="68421" x2="76563" y2="61696"/>
                            <a14:backgroundMark x1="33203" y1="62719" x2="33887" y2="61257"/>
                            <a14:backgroundMark x1="39551" y1="64181" x2="41895" y2="669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837" t="54805" r="23363" b="34063"/>
              <a:stretch/>
            </p:blipFill>
            <p:spPr bwMode="auto">
              <a:xfrm>
                <a:off x="6029755" y="4947444"/>
                <a:ext cx="1683617" cy="393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 descr="C:\Users\wea\Desktop\2017-10-24 Unboxing\IMG_8584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0078" y1="61550" x2="31641" y2="62427"/>
                          <a14:foregroundMark x1="32227" y1="62135" x2="32910" y2="58918"/>
                          <a14:foregroundMark x1="79590" y1="61550" x2="81543" y2="61550"/>
                          <a14:foregroundMark x1="81445" y1="61988" x2="83496" y2="49561"/>
                          <a14:foregroundMark x1="82813" y1="49561" x2="17578" y2="49415"/>
                          <a14:foregroundMark x1="17773" y1="58333" x2="83203" y2="57456"/>
                          <a14:foregroundMark x1="42578" y1="64766" x2="72168" y2="64181"/>
                          <a14:foregroundMark x1="67969" y1="38158" x2="26465" y2="38304"/>
                          <a14:foregroundMark x1="19043" y1="47222" x2="27832" y2="45906"/>
                          <a14:foregroundMark x1="71484" y1="44883" x2="74707" y2="44883"/>
                          <a14:foregroundMark x1="71777" y1="48099" x2="59375" y2="48392"/>
                          <a14:foregroundMark x1="42871" y1="47515" x2="27734" y2="47953"/>
                          <a14:foregroundMark x1="29590" y1="53363" x2="50684" y2="51608"/>
                          <a14:foregroundMark x1="57910" y1="53655" x2="73730" y2="52047"/>
                          <a14:backgroundMark x1="20801" y1="63889" x2="37402" y2="63889"/>
                          <a14:backgroundMark x1="24414" y1="66520" x2="25977" y2="62281"/>
                          <a14:backgroundMark x1="73145" y1="68421" x2="76563" y2="61696"/>
                          <a14:backgroundMark x1="33203" y1="62719" x2="33887" y2="61257"/>
                          <a14:backgroundMark x1="39551" y1="64181" x2="41895" y2="669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8" t="46170" r="30503" b="45038"/>
            <a:stretch/>
          </p:blipFill>
          <p:spPr bwMode="auto">
            <a:xfrm>
              <a:off x="5887652" y="4642045"/>
              <a:ext cx="410265" cy="31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1533217" y="894834"/>
            <a:ext cx="2020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Available Now</a:t>
            </a:r>
            <a:endParaRPr lang="en-US" sz="2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5929104" y="894834"/>
            <a:ext cx="226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Smaller Concept</a:t>
            </a:r>
            <a:endParaRPr lang="en-US" sz="2400" b="1" dirty="0"/>
          </a:p>
        </p:txBody>
      </p:sp>
      <p:pic>
        <p:nvPicPr>
          <p:cNvPr id="5124" name="Picture 4" descr="C:\Users\wea\Desktop\2017-10-24 Unboxing\IMG_8589.JPG"/>
          <p:cNvPicPr>
            <a:picLocks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8027" y1="53655" x2="27051" y2="38596"/>
                        <a14:foregroundMark x1="26563" y1="32749" x2="76563" y2="30994"/>
                        <a14:foregroundMark x1="77344" y1="30994" x2="76367" y2="61696"/>
                        <a14:foregroundMark x1="76367" y1="61988" x2="19238" y2="61696"/>
                        <a14:foregroundMark x1="19238" y1="56579" x2="19727" y2="29532"/>
                        <a14:foregroundMark x1="45605" y1="46345" x2="68066" y2="43713"/>
                        <a14:foregroundMark x1="67578" y1="59503" x2="46777" y2="33187"/>
                        <a14:foregroundMark x1="45605" y1="56140" x2="67578" y2="36111"/>
                        <a14:backgroundMark x1="20703" y1="22953" x2="83398" y2="22953"/>
                        <a14:backgroundMark x1="83691" y1="70468" x2="83203" y2="22515"/>
                        <a14:backgroundMark x1="79492" y1="68275" x2="7715" y2="67105"/>
                        <a14:backgroundMark x1="16797" y1="75146" x2="15527" y2="16374"/>
                        <a14:backgroundMark x1="21875" y1="49269" x2="22656" y2="42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4944" r="19618" b="33807"/>
          <a:stretch/>
        </p:blipFill>
        <p:spPr bwMode="auto">
          <a:xfrm>
            <a:off x="569957" y="1519153"/>
            <a:ext cx="3794760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 rot="5400000">
            <a:off x="58430" y="207360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1.6”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2346068" y="314899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4”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 rot="5400000">
            <a:off x="58430" y="405351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1.2”</a:t>
            </a:r>
            <a:endParaRPr lang="en-US" b="1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5682186" y="2753087"/>
            <a:ext cx="27205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938624" y="3148993"/>
            <a:ext cx="40267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3”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 rot="5400000">
            <a:off x="8337326" y="20990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1.75”</a:t>
            </a:r>
            <a:endParaRPr lang="en-US" b="1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8337326" y="4053511"/>
            <a:ext cx="69762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0.75"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0" name="Right Arrow 109"/>
          <p:cNvSpPr/>
          <p:nvPr/>
        </p:nvSpPr>
        <p:spPr>
          <a:xfrm>
            <a:off x="4614493" y="2087831"/>
            <a:ext cx="808567" cy="40011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4614493" y="3993920"/>
            <a:ext cx="808567" cy="40011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44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Daughter Cards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096166" y="1881466"/>
            <a:ext cx="1532233" cy="2751343"/>
            <a:chOff x="1096166" y="1881466"/>
            <a:chExt cx="1532233" cy="2751343"/>
          </a:xfrm>
        </p:grpSpPr>
        <p:sp>
          <p:nvSpPr>
            <p:cNvPr id="5" name="Rounded Rectangle 4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3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3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2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2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5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0" name="Rounded Rectangle 681"/>
          <p:cNvSpPr/>
          <p:nvPr/>
        </p:nvSpPr>
        <p:spPr>
          <a:xfrm>
            <a:off x="11459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45965" y="2491162"/>
            <a:ext cx="1485649" cy="498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681"/>
          <p:cNvSpPr/>
          <p:nvPr/>
        </p:nvSpPr>
        <p:spPr>
          <a:xfrm>
            <a:off x="35716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571665" y="2491162"/>
            <a:ext cx="1485649" cy="498683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3350662" y="1812902"/>
            <a:ext cx="1927654" cy="3114897"/>
            <a:chOff x="3350662" y="1760220"/>
            <a:chExt cx="1927654" cy="3114897"/>
          </a:xfrm>
        </p:grpSpPr>
        <p:sp>
          <p:nvSpPr>
            <p:cNvPr id="71" name="Rectangle 70"/>
            <p:cNvSpPr/>
            <p:nvPr/>
          </p:nvSpPr>
          <p:spPr>
            <a:xfrm>
              <a:off x="3350662" y="1760220"/>
              <a:ext cx="1927654" cy="738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50662" y="4259580"/>
              <a:ext cx="1927654" cy="615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7427383" y="1533081"/>
            <a:ext cx="1485649" cy="498683"/>
          </a:xfrm>
          <a:prstGeom prst="roundRect">
            <a:avLst/>
          </a:pr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518781" y="4111270"/>
            <a:ext cx="608173" cy="52153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150112" y="4053840"/>
            <a:ext cx="760494" cy="57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3940643" y="4111270"/>
            <a:ext cx="608173" cy="52153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/>
          <p:cNvSpPr/>
          <p:nvPr/>
        </p:nvSpPr>
        <p:spPr>
          <a:xfrm>
            <a:off x="5842424" y="1944806"/>
            <a:ext cx="1485649" cy="2688003"/>
          </a:xfrm>
          <a:custGeom>
            <a:avLst/>
            <a:gdLst/>
            <a:ahLst/>
            <a:cxnLst/>
            <a:rect l="l" t="t" r="r" b="b"/>
            <a:pathLst>
              <a:path w="1485649" h="2688003">
                <a:moveTo>
                  <a:pt x="381109" y="0"/>
                </a:moveTo>
                <a:lnTo>
                  <a:pt x="1104542" y="0"/>
                </a:lnTo>
                <a:cubicBezTo>
                  <a:pt x="1191382" y="0"/>
                  <a:pt x="1261780" y="70398"/>
                  <a:pt x="1261780" y="157238"/>
                </a:cubicBezTo>
                <a:lnTo>
                  <a:pt x="1261780" y="546356"/>
                </a:lnTo>
                <a:lnTo>
                  <a:pt x="1402534" y="546356"/>
                </a:lnTo>
                <a:cubicBezTo>
                  <a:pt x="1448437" y="546356"/>
                  <a:pt x="1485649" y="583568"/>
                  <a:pt x="1485649" y="629471"/>
                </a:cubicBezTo>
                <a:lnTo>
                  <a:pt x="1485649" y="961924"/>
                </a:lnTo>
                <a:cubicBezTo>
                  <a:pt x="1485649" y="1007827"/>
                  <a:pt x="1448437" y="1045039"/>
                  <a:pt x="1402534" y="1045039"/>
                </a:cubicBezTo>
                <a:lnTo>
                  <a:pt x="1267508" y="1045039"/>
                </a:lnTo>
                <a:lnTo>
                  <a:pt x="1267508" y="1463503"/>
                </a:lnTo>
                <a:lnTo>
                  <a:pt x="1075514" y="1463503"/>
                </a:lnTo>
                <a:cubicBezTo>
                  <a:pt x="1034612" y="1463503"/>
                  <a:pt x="1001455" y="1496660"/>
                  <a:pt x="1001455" y="1537562"/>
                </a:cubicBezTo>
                <a:lnTo>
                  <a:pt x="1001455" y="1833788"/>
                </a:lnTo>
                <a:cubicBezTo>
                  <a:pt x="1001455" y="1874690"/>
                  <a:pt x="1034612" y="1907847"/>
                  <a:pt x="1075514" y="1907847"/>
                </a:cubicBezTo>
                <a:lnTo>
                  <a:pt x="1485649" y="1907847"/>
                </a:lnTo>
                <a:lnTo>
                  <a:pt x="1485649" y="2367457"/>
                </a:lnTo>
                <a:lnTo>
                  <a:pt x="977151" y="2367457"/>
                </a:lnTo>
                <a:lnTo>
                  <a:pt x="977151" y="2601078"/>
                </a:lnTo>
                <a:cubicBezTo>
                  <a:pt x="977151" y="2649085"/>
                  <a:pt x="938233" y="2688003"/>
                  <a:pt x="890226" y="2688003"/>
                </a:cubicBezTo>
                <a:lnTo>
                  <a:pt x="455903" y="2688003"/>
                </a:lnTo>
                <a:cubicBezTo>
                  <a:pt x="407896" y="2688003"/>
                  <a:pt x="368978" y="2649085"/>
                  <a:pt x="368978" y="2601078"/>
                </a:cubicBezTo>
                <a:lnTo>
                  <a:pt x="368978" y="2367457"/>
                </a:lnTo>
                <a:lnTo>
                  <a:pt x="213620" y="2367457"/>
                </a:lnTo>
                <a:cubicBezTo>
                  <a:pt x="216652" y="2360598"/>
                  <a:pt x="218141" y="2353003"/>
                  <a:pt x="218141" y="2345060"/>
                </a:cubicBezTo>
                <a:lnTo>
                  <a:pt x="218141" y="1907847"/>
                </a:lnTo>
                <a:lnTo>
                  <a:pt x="410133" y="1907847"/>
                </a:lnTo>
                <a:cubicBezTo>
                  <a:pt x="451035" y="1907847"/>
                  <a:pt x="484192" y="1874690"/>
                  <a:pt x="484192" y="1833788"/>
                </a:cubicBezTo>
                <a:lnTo>
                  <a:pt x="484192" y="1537562"/>
                </a:lnTo>
                <a:cubicBezTo>
                  <a:pt x="484192" y="1496660"/>
                  <a:pt x="451035" y="1463503"/>
                  <a:pt x="410133" y="1463503"/>
                </a:cubicBezTo>
                <a:lnTo>
                  <a:pt x="218141" y="1463503"/>
                </a:lnTo>
                <a:lnTo>
                  <a:pt x="218141" y="1045039"/>
                </a:lnTo>
                <a:lnTo>
                  <a:pt x="83115" y="1045039"/>
                </a:lnTo>
                <a:cubicBezTo>
                  <a:pt x="37212" y="1045039"/>
                  <a:pt x="0" y="1007827"/>
                  <a:pt x="0" y="961924"/>
                </a:cubicBezTo>
                <a:lnTo>
                  <a:pt x="0" y="629471"/>
                </a:lnTo>
                <a:cubicBezTo>
                  <a:pt x="0" y="583568"/>
                  <a:pt x="37212" y="546356"/>
                  <a:pt x="83115" y="546356"/>
                </a:cubicBezTo>
                <a:lnTo>
                  <a:pt x="223871" y="546356"/>
                </a:lnTo>
                <a:lnTo>
                  <a:pt x="223871" y="157238"/>
                </a:lnTo>
                <a:cubicBezTo>
                  <a:pt x="223871" y="70398"/>
                  <a:pt x="294269" y="0"/>
                  <a:pt x="381109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 rot="5400000">
            <a:off x="3848039" y="1897556"/>
            <a:ext cx="943410" cy="103790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05"/>
          <p:cNvSpPr/>
          <p:nvPr/>
        </p:nvSpPr>
        <p:spPr>
          <a:xfrm>
            <a:off x="7427384" y="2491162"/>
            <a:ext cx="1485649" cy="2141647"/>
          </a:xfrm>
          <a:custGeom>
            <a:avLst/>
            <a:gdLst/>
            <a:ahLst/>
            <a:cxnLst/>
            <a:rect l="l" t="t" r="r" b="b"/>
            <a:pathLst>
              <a:path w="1485649" h="2141647">
                <a:moveTo>
                  <a:pt x="83115" y="0"/>
                </a:moveTo>
                <a:lnTo>
                  <a:pt x="1402534" y="0"/>
                </a:lnTo>
                <a:cubicBezTo>
                  <a:pt x="1448437" y="0"/>
                  <a:pt x="1485649" y="37212"/>
                  <a:pt x="1485649" y="83115"/>
                </a:cubicBezTo>
                <a:lnTo>
                  <a:pt x="1485649" y="415568"/>
                </a:lnTo>
                <a:cubicBezTo>
                  <a:pt x="1485649" y="461471"/>
                  <a:pt x="1448437" y="498683"/>
                  <a:pt x="1402534" y="498683"/>
                </a:cubicBezTo>
                <a:lnTo>
                  <a:pt x="1267508" y="498683"/>
                </a:lnTo>
                <a:lnTo>
                  <a:pt x="1267508" y="917147"/>
                </a:lnTo>
                <a:lnTo>
                  <a:pt x="1075514" y="917147"/>
                </a:lnTo>
                <a:cubicBezTo>
                  <a:pt x="1034612" y="917147"/>
                  <a:pt x="1001455" y="950304"/>
                  <a:pt x="1001455" y="991206"/>
                </a:cubicBezTo>
                <a:lnTo>
                  <a:pt x="1001455" y="1287432"/>
                </a:lnTo>
                <a:cubicBezTo>
                  <a:pt x="1001455" y="1328334"/>
                  <a:pt x="1034612" y="1361491"/>
                  <a:pt x="1075514" y="1361491"/>
                </a:cubicBezTo>
                <a:lnTo>
                  <a:pt x="1485649" y="1361491"/>
                </a:lnTo>
                <a:lnTo>
                  <a:pt x="1485649" y="1821101"/>
                </a:lnTo>
                <a:lnTo>
                  <a:pt x="977151" y="1821101"/>
                </a:lnTo>
                <a:lnTo>
                  <a:pt x="977151" y="2054722"/>
                </a:lnTo>
                <a:cubicBezTo>
                  <a:pt x="977151" y="2102729"/>
                  <a:pt x="938233" y="2141647"/>
                  <a:pt x="890226" y="2141647"/>
                </a:cubicBezTo>
                <a:lnTo>
                  <a:pt x="455903" y="2141647"/>
                </a:lnTo>
                <a:cubicBezTo>
                  <a:pt x="407896" y="2141647"/>
                  <a:pt x="368978" y="2102729"/>
                  <a:pt x="368978" y="2054722"/>
                </a:cubicBezTo>
                <a:lnTo>
                  <a:pt x="368978" y="1821101"/>
                </a:lnTo>
                <a:lnTo>
                  <a:pt x="213620" y="1821101"/>
                </a:lnTo>
                <a:cubicBezTo>
                  <a:pt x="216652" y="1814242"/>
                  <a:pt x="218141" y="1806647"/>
                  <a:pt x="218141" y="1798704"/>
                </a:cubicBezTo>
                <a:lnTo>
                  <a:pt x="218141" y="1361491"/>
                </a:lnTo>
                <a:lnTo>
                  <a:pt x="410133" y="1361491"/>
                </a:lnTo>
                <a:cubicBezTo>
                  <a:pt x="451035" y="1361491"/>
                  <a:pt x="484192" y="1328334"/>
                  <a:pt x="484192" y="1287432"/>
                </a:cubicBezTo>
                <a:lnTo>
                  <a:pt x="484192" y="991206"/>
                </a:lnTo>
                <a:cubicBezTo>
                  <a:pt x="484192" y="950304"/>
                  <a:pt x="451035" y="917147"/>
                  <a:pt x="410133" y="917147"/>
                </a:cubicBezTo>
                <a:lnTo>
                  <a:pt x="218141" y="917147"/>
                </a:lnTo>
                <a:lnTo>
                  <a:pt x="218141" y="498683"/>
                </a:lnTo>
                <a:lnTo>
                  <a:pt x="83115" y="498683"/>
                </a:lnTo>
                <a:cubicBezTo>
                  <a:pt x="37212" y="498683"/>
                  <a:pt x="0" y="461471"/>
                  <a:pt x="0" y="415568"/>
                </a:cubicBezTo>
                <a:lnTo>
                  <a:pt x="0" y="83115"/>
                </a:lnTo>
                <a:cubicBezTo>
                  <a:pt x="0" y="37212"/>
                  <a:pt x="37212" y="0"/>
                  <a:pt x="83115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6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601</Words>
  <Application>Microsoft Office PowerPoint</Application>
  <PresentationFormat>On-screen Show (4:3)</PresentationFormat>
  <Paragraphs>141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Tympan Rev A/C Hardware</vt:lpstr>
      <vt:lpstr>Tympan Rev E, Goals</vt:lpstr>
      <vt:lpstr>Tympan Rev E Ideas</vt:lpstr>
      <vt:lpstr>Tympan Rev E Ideas</vt:lpstr>
      <vt:lpstr>PowerPoint Presentation</vt:lpstr>
      <vt:lpstr>PowerPoint Presentation</vt:lpstr>
      <vt:lpstr>Comparison</vt:lpstr>
      <vt:lpstr>Smaller Tympan</vt:lpstr>
      <vt:lpstr>Making Daughter Cards</vt:lpstr>
      <vt:lpstr>Daughter Cards?</vt:lpstr>
      <vt:lpstr>PowerPoint Presentation</vt:lpstr>
      <vt:lpstr>batteries</vt:lpstr>
      <vt:lpstr>Hardware Specs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62</cp:revision>
  <dcterms:created xsi:type="dcterms:W3CDTF">2017-02-10T19:27:25Z</dcterms:created>
  <dcterms:modified xsi:type="dcterms:W3CDTF">2018-03-01T17:47:50Z</dcterms:modified>
</cp:coreProperties>
</file>